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2"/>
  </p:notesMasterIdLst>
  <p:sldIdLst>
    <p:sldId id="291" r:id="rId2"/>
    <p:sldId id="295" r:id="rId3"/>
    <p:sldId id="293" r:id="rId4"/>
    <p:sldId id="339" r:id="rId5"/>
    <p:sldId id="340" r:id="rId6"/>
    <p:sldId id="341" r:id="rId7"/>
    <p:sldId id="338" r:id="rId8"/>
    <p:sldId id="342" r:id="rId9"/>
    <p:sldId id="336" r:id="rId10"/>
    <p:sldId id="343" r:id="rId11"/>
    <p:sldId id="344" r:id="rId12"/>
    <p:sldId id="345" r:id="rId13"/>
    <p:sldId id="346" r:id="rId14"/>
    <p:sldId id="301" r:id="rId15"/>
    <p:sldId id="337" r:id="rId16"/>
    <p:sldId id="347" r:id="rId17"/>
    <p:sldId id="348" r:id="rId18"/>
    <p:sldId id="349" r:id="rId19"/>
    <p:sldId id="350" r:id="rId20"/>
    <p:sldId id="351" r:id="rId21"/>
    <p:sldId id="352" r:id="rId22"/>
    <p:sldId id="353" r:id="rId23"/>
    <p:sldId id="354" r:id="rId24"/>
    <p:sldId id="355" r:id="rId25"/>
    <p:sldId id="324" r:id="rId26"/>
    <p:sldId id="356" r:id="rId27"/>
    <p:sldId id="357" r:id="rId28"/>
    <p:sldId id="358" r:id="rId29"/>
    <p:sldId id="359" r:id="rId30"/>
    <p:sldId id="335" r:id="rId31"/>
  </p:sldIdLst>
  <p:sldSz cx="9144000" cy="6858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569"/>
    <p:restoredTop sz="95776"/>
  </p:normalViewPr>
  <p:slideViewPr>
    <p:cSldViewPr snapToGrid="0">
      <p:cViewPr>
        <p:scale>
          <a:sx n="120" d="100"/>
          <a:sy n="120" d="100"/>
        </p:scale>
        <p:origin x="-64" y="-2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H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AB690A-B0C6-DA47-9798-2181CC6B6BFA}" type="datetimeFigureOut">
              <a:rPr lang="en-HT" smtClean="0"/>
              <a:t>26/11/2024</a:t>
            </a:fld>
            <a:endParaRPr lang="en-HT"/>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H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H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B97BAA-711B-D142-9A15-9B57DB99B5A5}" type="slidenum">
              <a:rPr lang="en-HT" smtClean="0"/>
              <a:t>‹#›</a:t>
            </a:fld>
            <a:endParaRPr lang="en-HT"/>
          </a:p>
        </p:txBody>
      </p:sp>
    </p:spTree>
    <p:extLst>
      <p:ext uri="{BB962C8B-B14F-4D97-AF65-F5344CB8AC3E}">
        <p14:creationId xmlns:p14="http://schemas.microsoft.com/office/powerpoint/2010/main" val="3590696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98B7F1-0365-8E43-90F8-3CBD0C26FD56}" type="slidenum">
              <a:rPr lang="en-US" smtClean="0"/>
              <a:t>1</a:t>
            </a:fld>
            <a:endParaRPr lang="en-US"/>
          </a:p>
        </p:txBody>
      </p:sp>
    </p:spTree>
    <p:extLst>
      <p:ext uri="{BB962C8B-B14F-4D97-AF65-F5344CB8AC3E}">
        <p14:creationId xmlns:p14="http://schemas.microsoft.com/office/powerpoint/2010/main" val="3261012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DF67886-02FF-014E-8095-52A278DCA051}" type="datetimeFigureOut">
              <a:rPr lang="en-US" smtClean="0"/>
              <a:t>11/26/24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428318537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F67886-02FF-014E-8095-52A278DCA051}" type="datetimeFigureOut">
              <a:rPr lang="en-US" smtClean="0"/>
              <a:t>11/26/24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4117350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F67886-02FF-014E-8095-52A278DCA051}" type="datetimeFigureOut">
              <a:rPr lang="en-US" smtClean="0"/>
              <a:t>11/26/24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1296727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F67886-02FF-014E-8095-52A278DCA051}" type="datetimeFigureOut">
              <a:rPr lang="en-US" smtClean="0"/>
              <a:t>11/26/24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1119577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DF67886-02FF-014E-8095-52A278DCA051}" type="datetimeFigureOut">
              <a:rPr lang="en-US" smtClean="0"/>
              <a:t>11/26/24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189081250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DF67886-02FF-014E-8095-52A278DCA051}" type="datetimeFigureOut">
              <a:rPr lang="en-US" smtClean="0"/>
              <a:t>11/26/24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3779502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DF67886-02FF-014E-8095-52A278DCA051}" type="datetimeFigureOut">
              <a:rPr lang="en-US" smtClean="0"/>
              <a:t>11/26/24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28821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F67886-02FF-014E-8095-52A278DCA051}" type="datetimeFigureOut">
              <a:rPr lang="en-US" smtClean="0"/>
              <a:t>11/26/24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3446303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F67886-02FF-014E-8095-52A278DCA051}" type="datetimeFigureOut">
              <a:rPr lang="en-US" smtClean="0"/>
              <a:t>11/26/24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2445934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DF67886-02FF-014E-8095-52A278DCA051}" type="datetimeFigureOut">
              <a:rPr lang="en-US" smtClean="0"/>
              <a:t>11/26/24</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871178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42172"/>
            <a:ext cx="4576573"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DF67886-02FF-014E-8095-52A278DCA051}" type="datetimeFigureOut">
              <a:rPr lang="en-US" smtClean="0"/>
              <a:t>11/26/24</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3956414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5DF67886-02FF-014E-8095-52A278DCA051}" type="datetimeFigureOut">
              <a:rPr lang="en-US" smtClean="0"/>
              <a:t>11/26/24</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1BDA8FE5-0565-CA44-B71D-0F7D5B7771FE}" type="slidenum">
              <a:rPr lang="en-US" smtClean="0"/>
              <a:t>‹#›</a:t>
            </a:fld>
            <a:endParaRPr lang="en-US"/>
          </a:p>
        </p:txBody>
      </p:sp>
    </p:spTree>
    <p:extLst>
      <p:ext uri="{BB962C8B-B14F-4D97-AF65-F5344CB8AC3E}">
        <p14:creationId xmlns:p14="http://schemas.microsoft.com/office/powerpoint/2010/main" val="269856837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hyperlink" Target="mailto:alexandro.disla@hanwash.org"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12F58-3B90-3B77-A257-AC770085533E}"/>
              </a:ext>
            </a:extLst>
          </p:cNvPr>
          <p:cNvSpPr>
            <a:spLocks noGrp="1"/>
          </p:cNvSpPr>
          <p:nvPr>
            <p:ph type="ctrTitle"/>
          </p:nvPr>
        </p:nvSpPr>
        <p:spPr>
          <a:xfrm>
            <a:off x="487680" y="342900"/>
            <a:ext cx="8134325" cy="2766060"/>
          </a:xfrm>
        </p:spPr>
        <p:txBody>
          <a:bodyPr>
            <a:normAutofit/>
          </a:bodyPr>
          <a:lstStyle/>
          <a:p>
            <a:r>
              <a:rPr lang="en-US" dirty="0"/>
              <a:t>Water Point </a:t>
            </a:r>
            <a:r>
              <a:rPr lang="en-US" dirty="0" err="1"/>
              <a:t>Commitee</a:t>
            </a:r>
            <a:br>
              <a:rPr lang="en-US" dirty="0"/>
            </a:br>
            <a:r>
              <a:rPr lang="en-US" dirty="0"/>
              <a:t>(W.P.C)</a:t>
            </a:r>
          </a:p>
        </p:txBody>
      </p:sp>
      <p:pic>
        <p:nvPicPr>
          <p:cNvPr id="5" name="Picture 4">
            <a:extLst>
              <a:ext uri="{FF2B5EF4-FFF2-40B4-BE49-F238E27FC236}">
                <a16:creationId xmlns:a16="http://schemas.microsoft.com/office/drawing/2014/main" id="{C25F93FB-B690-893E-8244-A4B69483E4C4}"/>
              </a:ext>
            </a:extLst>
          </p:cNvPr>
          <p:cNvPicPr>
            <a:picLocks noChangeAspect="1"/>
          </p:cNvPicPr>
          <p:nvPr/>
        </p:nvPicPr>
        <p:blipFill>
          <a:blip r:embed="rId3"/>
          <a:stretch>
            <a:fillRect/>
          </a:stretch>
        </p:blipFill>
        <p:spPr>
          <a:xfrm>
            <a:off x="563532" y="3575304"/>
            <a:ext cx="3349633" cy="2826253"/>
          </a:xfrm>
          <a:prstGeom prst="rect">
            <a:avLst/>
          </a:prstGeom>
        </p:spPr>
      </p:pic>
      <p:sp>
        <p:nvSpPr>
          <p:cNvPr id="6" name="TextBox 5">
            <a:extLst>
              <a:ext uri="{FF2B5EF4-FFF2-40B4-BE49-F238E27FC236}">
                <a16:creationId xmlns:a16="http://schemas.microsoft.com/office/drawing/2014/main" id="{3DD3F186-8901-ABAC-434E-1175BE324DFA}"/>
              </a:ext>
            </a:extLst>
          </p:cNvPr>
          <p:cNvSpPr txBox="1"/>
          <p:nvPr/>
        </p:nvSpPr>
        <p:spPr>
          <a:xfrm>
            <a:off x="5230836" y="3892710"/>
            <a:ext cx="3645074" cy="1200329"/>
          </a:xfrm>
          <a:prstGeom prst="rect">
            <a:avLst/>
          </a:prstGeom>
          <a:solidFill>
            <a:schemeClr val="tx1"/>
          </a:solidFill>
          <a:ln>
            <a:solidFill>
              <a:schemeClr val="accent1"/>
            </a:solidFill>
          </a:ln>
        </p:spPr>
        <p:txBody>
          <a:bodyPr wrap="square" rtlCol="0">
            <a:spAutoFit/>
          </a:bodyPr>
          <a:lstStyle/>
          <a:p>
            <a:r>
              <a:rPr lang="en-HT" dirty="0">
                <a:solidFill>
                  <a:schemeClr val="bg1"/>
                </a:solidFill>
              </a:rPr>
              <a:t>This user guide will help you navigate to the mWater console: CPE Monthly Report.  And display the features available.</a:t>
            </a:r>
          </a:p>
        </p:txBody>
      </p:sp>
    </p:spTree>
    <p:extLst>
      <p:ext uri="{BB962C8B-B14F-4D97-AF65-F5344CB8AC3E}">
        <p14:creationId xmlns:p14="http://schemas.microsoft.com/office/powerpoint/2010/main" val="3006955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A4C29-FBE3-861F-B079-9ADFC4DEDB10}"/>
              </a:ext>
            </a:extLst>
          </p:cNvPr>
          <p:cNvSpPr>
            <a:spLocks noGrp="1"/>
          </p:cNvSpPr>
          <p:nvPr>
            <p:ph type="title"/>
          </p:nvPr>
        </p:nvSpPr>
        <p:spPr>
          <a:xfrm>
            <a:off x="1706881" y="172212"/>
            <a:ext cx="6007608" cy="717804"/>
          </a:xfrm>
        </p:spPr>
        <p:txBody>
          <a:bodyPr>
            <a:normAutofit fontScale="90000"/>
          </a:bodyPr>
          <a:lstStyle/>
          <a:p>
            <a:r>
              <a:rPr lang="en-HT" dirty="0"/>
              <a:t>C</a:t>
            </a:r>
            <a:r>
              <a:rPr lang="en-US" dirty="0"/>
              <a:t>o</a:t>
            </a:r>
            <a:r>
              <a:rPr lang="en-HT" dirty="0"/>
              <a:t>nsole Overview</a:t>
            </a:r>
          </a:p>
        </p:txBody>
      </p:sp>
      <p:pic>
        <p:nvPicPr>
          <p:cNvPr id="4" name="Picture 3">
            <a:extLst>
              <a:ext uri="{FF2B5EF4-FFF2-40B4-BE49-F238E27FC236}">
                <a16:creationId xmlns:a16="http://schemas.microsoft.com/office/drawing/2014/main" id="{5CDD93C9-6A1F-0B65-AECE-C46A9538E0A3}"/>
              </a:ext>
            </a:extLst>
          </p:cNvPr>
          <p:cNvPicPr>
            <a:picLocks noChangeAspect="1"/>
          </p:cNvPicPr>
          <p:nvPr/>
        </p:nvPicPr>
        <p:blipFill>
          <a:blip r:embed="rId2"/>
          <a:stretch>
            <a:fillRect/>
          </a:stretch>
        </p:blipFill>
        <p:spPr>
          <a:xfrm>
            <a:off x="281277" y="1790701"/>
            <a:ext cx="8581445" cy="4552188"/>
          </a:xfrm>
          <a:prstGeom prst="rect">
            <a:avLst/>
          </a:prstGeom>
          <a:ln>
            <a:solidFill>
              <a:schemeClr val="accent1"/>
            </a:solidFill>
          </a:ln>
        </p:spPr>
      </p:pic>
      <p:sp>
        <p:nvSpPr>
          <p:cNvPr id="8" name="Rectangle 7">
            <a:extLst>
              <a:ext uri="{FF2B5EF4-FFF2-40B4-BE49-F238E27FC236}">
                <a16:creationId xmlns:a16="http://schemas.microsoft.com/office/drawing/2014/main" id="{BE63A6A5-9D82-125C-1F74-B5D5598A508B}"/>
              </a:ext>
            </a:extLst>
          </p:cNvPr>
          <p:cNvSpPr/>
          <p:nvPr/>
        </p:nvSpPr>
        <p:spPr>
          <a:xfrm>
            <a:off x="1621536" y="2121408"/>
            <a:ext cx="499872" cy="268224"/>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TextBox 8">
            <a:extLst>
              <a:ext uri="{FF2B5EF4-FFF2-40B4-BE49-F238E27FC236}">
                <a16:creationId xmlns:a16="http://schemas.microsoft.com/office/drawing/2014/main" id="{0DCE0CE3-A211-A48A-DAE7-2F8520B9D27A}"/>
              </a:ext>
            </a:extLst>
          </p:cNvPr>
          <p:cNvSpPr txBox="1"/>
          <p:nvPr/>
        </p:nvSpPr>
        <p:spPr>
          <a:xfrm>
            <a:off x="2284477" y="1198078"/>
            <a:ext cx="2023872" cy="923330"/>
          </a:xfrm>
          <a:prstGeom prst="rect">
            <a:avLst/>
          </a:prstGeom>
          <a:solidFill>
            <a:schemeClr val="bg1"/>
          </a:solidFill>
          <a:ln>
            <a:solidFill>
              <a:schemeClr val="accent1"/>
            </a:solidFill>
          </a:ln>
        </p:spPr>
        <p:txBody>
          <a:bodyPr wrap="square" rtlCol="0">
            <a:spAutoFit/>
          </a:bodyPr>
          <a:lstStyle/>
          <a:p>
            <a:r>
              <a:rPr lang="en-HT" dirty="0"/>
              <a:t>Please make sure that you are on the CPE Reports. </a:t>
            </a:r>
          </a:p>
        </p:txBody>
      </p:sp>
      <p:cxnSp>
        <p:nvCxnSpPr>
          <p:cNvPr id="13" name="Straight Arrow Connector 12">
            <a:extLst>
              <a:ext uri="{FF2B5EF4-FFF2-40B4-BE49-F238E27FC236}">
                <a16:creationId xmlns:a16="http://schemas.microsoft.com/office/drawing/2014/main" id="{DD2075CB-4F46-556E-1E51-C83E46A06826}"/>
              </a:ext>
            </a:extLst>
          </p:cNvPr>
          <p:cNvCxnSpPr>
            <a:stCxn id="9" idx="1"/>
          </p:cNvCxnSpPr>
          <p:nvPr/>
        </p:nvCxnSpPr>
        <p:spPr>
          <a:xfrm flipH="1">
            <a:off x="1987296" y="1659743"/>
            <a:ext cx="297181" cy="4616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47BFD2C6-B5CD-7FCB-FCFF-B1E6FEAD66EA}"/>
              </a:ext>
            </a:extLst>
          </p:cNvPr>
          <p:cNvSpPr/>
          <p:nvPr/>
        </p:nvSpPr>
        <p:spPr>
          <a:xfrm>
            <a:off x="7912608" y="4315968"/>
            <a:ext cx="853440" cy="658368"/>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5" name="TextBox 14">
            <a:extLst>
              <a:ext uri="{FF2B5EF4-FFF2-40B4-BE49-F238E27FC236}">
                <a16:creationId xmlns:a16="http://schemas.microsoft.com/office/drawing/2014/main" id="{9CE1BEB5-EFF2-0551-81F1-9340EB904FE5}"/>
              </a:ext>
            </a:extLst>
          </p:cNvPr>
          <p:cNvSpPr txBox="1"/>
          <p:nvPr/>
        </p:nvSpPr>
        <p:spPr>
          <a:xfrm>
            <a:off x="6571488" y="2877312"/>
            <a:ext cx="1524000" cy="1200329"/>
          </a:xfrm>
          <a:prstGeom prst="rect">
            <a:avLst/>
          </a:prstGeom>
          <a:solidFill>
            <a:schemeClr val="bg1"/>
          </a:solidFill>
          <a:ln>
            <a:solidFill>
              <a:schemeClr val="accent1"/>
            </a:solidFill>
          </a:ln>
        </p:spPr>
        <p:txBody>
          <a:bodyPr wrap="square" rtlCol="0">
            <a:spAutoFit/>
          </a:bodyPr>
          <a:lstStyle/>
          <a:p>
            <a:r>
              <a:rPr lang="en-US" dirty="0"/>
              <a:t>T</a:t>
            </a:r>
            <a:r>
              <a:rPr lang="en-HT" dirty="0"/>
              <a:t>his will bring you back to HANWASH Home.</a:t>
            </a:r>
          </a:p>
        </p:txBody>
      </p:sp>
      <p:cxnSp>
        <p:nvCxnSpPr>
          <p:cNvPr id="17" name="Straight Arrow Connector 16">
            <a:extLst>
              <a:ext uri="{FF2B5EF4-FFF2-40B4-BE49-F238E27FC236}">
                <a16:creationId xmlns:a16="http://schemas.microsoft.com/office/drawing/2014/main" id="{48AAD899-0215-3953-1E5A-A3932D0D9957}"/>
              </a:ext>
            </a:extLst>
          </p:cNvPr>
          <p:cNvCxnSpPr/>
          <p:nvPr/>
        </p:nvCxnSpPr>
        <p:spPr>
          <a:xfrm>
            <a:off x="8095488" y="4077641"/>
            <a:ext cx="0" cy="2383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21901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D9878-DCCA-F013-0207-11D8AA8B2418}"/>
              </a:ext>
            </a:extLst>
          </p:cNvPr>
          <p:cNvSpPr>
            <a:spLocks noGrp="1"/>
          </p:cNvSpPr>
          <p:nvPr>
            <p:ph type="title"/>
          </p:nvPr>
        </p:nvSpPr>
        <p:spPr>
          <a:xfrm>
            <a:off x="1743456" y="257556"/>
            <a:ext cx="5922264" cy="839724"/>
          </a:xfrm>
        </p:spPr>
        <p:txBody>
          <a:bodyPr/>
          <a:lstStyle/>
          <a:p>
            <a:r>
              <a:rPr lang="en-HT" dirty="0"/>
              <a:t>Console Overview</a:t>
            </a:r>
          </a:p>
        </p:txBody>
      </p:sp>
      <p:pic>
        <p:nvPicPr>
          <p:cNvPr id="4" name="Picture 3">
            <a:extLst>
              <a:ext uri="{FF2B5EF4-FFF2-40B4-BE49-F238E27FC236}">
                <a16:creationId xmlns:a16="http://schemas.microsoft.com/office/drawing/2014/main" id="{057BE2C0-09EA-4D1B-B85E-971E9CA620D4}"/>
              </a:ext>
            </a:extLst>
          </p:cNvPr>
          <p:cNvPicPr>
            <a:picLocks noChangeAspect="1"/>
          </p:cNvPicPr>
          <p:nvPr/>
        </p:nvPicPr>
        <p:blipFill>
          <a:blip r:embed="rId2"/>
          <a:stretch>
            <a:fillRect/>
          </a:stretch>
        </p:blipFill>
        <p:spPr>
          <a:xfrm>
            <a:off x="226448" y="1877569"/>
            <a:ext cx="8691103" cy="4617148"/>
          </a:xfrm>
          <a:prstGeom prst="rect">
            <a:avLst/>
          </a:prstGeom>
          <a:ln>
            <a:solidFill>
              <a:schemeClr val="accent1"/>
            </a:solidFill>
          </a:ln>
        </p:spPr>
      </p:pic>
    </p:spTree>
    <p:extLst>
      <p:ext uri="{BB962C8B-B14F-4D97-AF65-F5344CB8AC3E}">
        <p14:creationId xmlns:p14="http://schemas.microsoft.com/office/powerpoint/2010/main" val="3687561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E821D-5876-0BAB-B799-B83DCC6E1FED}"/>
              </a:ext>
            </a:extLst>
          </p:cNvPr>
          <p:cNvSpPr>
            <a:spLocks noGrp="1"/>
          </p:cNvSpPr>
          <p:nvPr>
            <p:ph type="title"/>
          </p:nvPr>
        </p:nvSpPr>
        <p:spPr>
          <a:xfrm>
            <a:off x="1616964" y="292608"/>
            <a:ext cx="5910072" cy="669036"/>
          </a:xfrm>
        </p:spPr>
        <p:txBody>
          <a:bodyPr>
            <a:normAutofit fontScale="90000"/>
          </a:bodyPr>
          <a:lstStyle/>
          <a:p>
            <a:r>
              <a:rPr lang="en-HT" dirty="0"/>
              <a:t>Console overview</a:t>
            </a:r>
          </a:p>
        </p:txBody>
      </p:sp>
      <p:pic>
        <p:nvPicPr>
          <p:cNvPr id="4" name="Picture 3">
            <a:extLst>
              <a:ext uri="{FF2B5EF4-FFF2-40B4-BE49-F238E27FC236}">
                <a16:creationId xmlns:a16="http://schemas.microsoft.com/office/drawing/2014/main" id="{B4037B9E-0FFA-A21F-115F-A2D972752145}"/>
              </a:ext>
            </a:extLst>
          </p:cNvPr>
          <p:cNvPicPr>
            <a:picLocks noChangeAspect="1"/>
          </p:cNvPicPr>
          <p:nvPr/>
        </p:nvPicPr>
        <p:blipFill>
          <a:blip r:embed="rId2"/>
          <a:stretch>
            <a:fillRect/>
          </a:stretch>
        </p:blipFill>
        <p:spPr>
          <a:xfrm>
            <a:off x="366477" y="1938528"/>
            <a:ext cx="8411046" cy="4468368"/>
          </a:xfrm>
          <a:prstGeom prst="rect">
            <a:avLst/>
          </a:prstGeom>
          <a:ln>
            <a:solidFill>
              <a:schemeClr val="accent1"/>
            </a:solidFill>
          </a:ln>
        </p:spPr>
      </p:pic>
    </p:spTree>
    <p:extLst>
      <p:ext uri="{BB962C8B-B14F-4D97-AF65-F5344CB8AC3E}">
        <p14:creationId xmlns:p14="http://schemas.microsoft.com/office/powerpoint/2010/main" val="1237548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F3467-2C5C-B743-08CB-78F63B7B8B36}"/>
              </a:ext>
            </a:extLst>
          </p:cNvPr>
          <p:cNvSpPr>
            <a:spLocks noGrp="1"/>
          </p:cNvSpPr>
          <p:nvPr>
            <p:ph type="title"/>
          </p:nvPr>
        </p:nvSpPr>
        <p:spPr>
          <a:xfrm>
            <a:off x="1719072" y="245364"/>
            <a:ext cx="5897880" cy="583692"/>
          </a:xfrm>
        </p:spPr>
        <p:txBody>
          <a:bodyPr>
            <a:normAutofit fontScale="90000"/>
          </a:bodyPr>
          <a:lstStyle/>
          <a:p>
            <a:r>
              <a:rPr lang="en-HT" dirty="0"/>
              <a:t>Console overview</a:t>
            </a:r>
          </a:p>
        </p:txBody>
      </p:sp>
      <p:pic>
        <p:nvPicPr>
          <p:cNvPr id="4" name="Picture 3">
            <a:extLst>
              <a:ext uri="{FF2B5EF4-FFF2-40B4-BE49-F238E27FC236}">
                <a16:creationId xmlns:a16="http://schemas.microsoft.com/office/drawing/2014/main" id="{5EFB647E-78DB-7D5D-2A80-973D6E30B482}"/>
              </a:ext>
            </a:extLst>
          </p:cNvPr>
          <p:cNvPicPr>
            <a:picLocks noChangeAspect="1"/>
          </p:cNvPicPr>
          <p:nvPr/>
        </p:nvPicPr>
        <p:blipFill>
          <a:blip r:embed="rId2"/>
          <a:stretch>
            <a:fillRect/>
          </a:stretch>
        </p:blipFill>
        <p:spPr>
          <a:xfrm>
            <a:off x="149821" y="1449324"/>
            <a:ext cx="8844357" cy="4691655"/>
          </a:xfrm>
          <a:prstGeom prst="rect">
            <a:avLst/>
          </a:prstGeom>
          <a:ln>
            <a:solidFill>
              <a:schemeClr val="accent1"/>
            </a:solidFill>
          </a:ln>
        </p:spPr>
      </p:pic>
    </p:spTree>
    <p:extLst>
      <p:ext uri="{BB962C8B-B14F-4D97-AF65-F5344CB8AC3E}">
        <p14:creationId xmlns:p14="http://schemas.microsoft.com/office/powerpoint/2010/main" val="40286700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AAE40-4C66-3818-3699-35C1F17E71A9}"/>
              </a:ext>
            </a:extLst>
          </p:cNvPr>
          <p:cNvSpPr>
            <a:spLocks noGrp="1"/>
          </p:cNvSpPr>
          <p:nvPr>
            <p:ph type="title"/>
          </p:nvPr>
        </p:nvSpPr>
        <p:spPr>
          <a:xfrm>
            <a:off x="1106424" y="2386744"/>
            <a:ext cx="6940296" cy="851756"/>
          </a:xfrm>
        </p:spPr>
        <p:txBody>
          <a:bodyPr/>
          <a:lstStyle/>
          <a:p>
            <a:r>
              <a:rPr lang="en-HT" dirty="0"/>
              <a:t>Functionalities</a:t>
            </a:r>
          </a:p>
        </p:txBody>
      </p:sp>
      <p:sp>
        <p:nvSpPr>
          <p:cNvPr id="3" name="Text Placeholder 2">
            <a:extLst>
              <a:ext uri="{FF2B5EF4-FFF2-40B4-BE49-F238E27FC236}">
                <a16:creationId xmlns:a16="http://schemas.microsoft.com/office/drawing/2014/main" id="{C50C8AD7-A0D4-3365-1392-077AED9A55F2}"/>
              </a:ext>
            </a:extLst>
          </p:cNvPr>
          <p:cNvSpPr>
            <a:spLocks noGrp="1"/>
          </p:cNvSpPr>
          <p:nvPr>
            <p:ph type="body" idx="1"/>
          </p:nvPr>
        </p:nvSpPr>
        <p:spPr>
          <a:xfrm>
            <a:off x="2021396" y="4352465"/>
            <a:ext cx="5101209" cy="422735"/>
          </a:xfrm>
        </p:spPr>
        <p:txBody>
          <a:bodyPr/>
          <a:lstStyle/>
          <a:p>
            <a:r>
              <a:rPr lang="en-HT" dirty="0"/>
              <a:t>What are functionalities available?</a:t>
            </a:r>
          </a:p>
        </p:txBody>
      </p:sp>
    </p:spTree>
    <p:extLst>
      <p:ext uri="{BB962C8B-B14F-4D97-AF65-F5344CB8AC3E}">
        <p14:creationId xmlns:p14="http://schemas.microsoft.com/office/powerpoint/2010/main" val="2045295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AA2E5-362F-AF03-7167-B7BFB3A082B7}"/>
              </a:ext>
            </a:extLst>
          </p:cNvPr>
          <p:cNvSpPr>
            <a:spLocks noGrp="1"/>
          </p:cNvSpPr>
          <p:nvPr>
            <p:ph type="ctrTitle"/>
          </p:nvPr>
        </p:nvSpPr>
        <p:spPr>
          <a:xfrm>
            <a:off x="1102240" y="914204"/>
            <a:ext cx="6939520" cy="1645920"/>
          </a:xfrm>
        </p:spPr>
        <p:txBody>
          <a:bodyPr/>
          <a:lstStyle/>
          <a:p>
            <a:r>
              <a:rPr lang="en-US" dirty="0"/>
              <a:t>CPE REPORTS</a:t>
            </a:r>
            <a:endParaRPr lang="en-HT" dirty="0"/>
          </a:p>
        </p:txBody>
      </p:sp>
      <p:sp>
        <p:nvSpPr>
          <p:cNvPr id="3" name="Subtitle 2">
            <a:extLst>
              <a:ext uri="{FF2B5EF4-FFF2-40B4-BE49-F238E27FC236}">
                <a16:creationId xmlns:a16="http://schemas.microsoft.com/office/drawing/2014/main" id="{E555A16F-882D-9EA4-9517-8118708FDB57}"/>
              </a:ext>
            </a:extLst>
          </p:cNvPr>
          <p:cNvSpPr>
            <a:spLocks noGrp="1"/>
          </p:cNvSpPr>
          <p:nvPr>
            <p:ph type="subTitle" idx="1"/>
          </p:nvPr>
        </p:nvSpPr>
        <p:spPr>
          <a:xfrm>
            <a:off x="1900052" y="3198359"/>
            <a:ext cx="5008796" cy="2881807"/>
          </a:xfrm>
          <a:solidFill>
            <a:schemeClr val="tx1"/>
          </a:solidFill>
          <a:ln>
            <a:solidFill>
              <a:schemeClr val="accent1"/>
            </a:solidFill>
          </a:ln>
        </p:spPr>
        <p:txBody>
          <a:bodyPr>
            <a:noAutofit/>
          </a:bodyPr>
          <a:lstStyle/>
          <a:p>
            <a:r>
              <a:rPr lang="en-HT" sz="1600" dirty="0">
                <a:solidFill>
                  <a:schemeClr val="bg1"/>
                </a:solidFill>
              </a:rPr>
              <a:t>CPE Reports:</a:t>
            </a:r>
          </a:p>
          <a:p>
            <a:pPr algn="just"/>
            <a:endParaRPr lang="en-US" sz="1600" dirty="0">
              <a:solidFill>
                <a:schemeClr val="bg1"/>
              </a:solidFill>
            </a:endParaRPr>
          </a:p>
          <a:p>
            <a:pPr marL="342900" indent="-342900" algn="just">
              <a:buFont typeface="Arial" panose="020B0604020202020204" pitchFamily="34" charset="0"/>
              <a:buChar char="•"/>
            </a:pPr>
            <a:r>
              <a:rPr lang="en-US" sz="1200" dirty="0">
                <a:solidFill>
                  <a:schemeClr val="bg1"/>
                </a:solidFill>
              </a:rPr>
              <a:t>Header Section</a:t>
            </a:r>
          </a:p>
          <a:p>
            <a:pPr marL="342900" indent="-342900" algn="just">
              <a:buFont typeface="Arial" panose="020B0604020202020204" pitchFamily="34" charset="0"/>
              <a:buChar char="•"/>
            </a:pPr>
            <a:r>
              <a:rPr lang="en-US" sz="1200" dirty="0">
                <a:solidFill>
                  <a:schemeClr val="bg1"/>
                </a:solidFill>
              </a:rPr>
              <a:t>Map Section</a:t>
            </a:r>
          </a:p>
          <a:p>
            <a:pPr marL="342900" indent="-342900" algn="just">
              <a:buFont typeface="Arial" panose="020B0604020202020204" pitchFamily="34" charset="0"/>
              <a:buChar char="•"/>
            </a:pPr>
            <a:r>
              <a:rPr lang="en-US" sz="1200" dirty="0">
                <a:solidFill>
                  <a:schemeClr val="bg1"/>
                </a:solidFill>
              </a:rPr>
              <a:t>Community demographics &amp; performance Section</a:t>
            </a:r>
          </a:p>
          <a:p>
            <a:pPr marL="342900" indent="-342900" algn="just">
              <a:buFont typeface="Arial" panose="020B0604020202020204" pitchFamily="34" charset="0"/>
              <a:buChar char="•"/>
            </a:pPr>
            <a:r>
              <a:rPr lang="en-US" sz="1200" dirty="0">
                <a:solidFill>
                  <a:schemeClr val="bg1"/>
                </a:solidFill>
              </a:rPr>
              <a:t>Inspections Section</a:t>
            </a:r>
          </a:p>
          <a:p>
            <a:pPr marL="342900" indent="-342900" algn="just">
              <a:buFont typeface="Arial" panose="020B0604020202020204" pitchFamily="34" charset="0"/>
              <a:buChar char="•"/>
            </a:pPr>
            <a:r>
              <a:rPr lang="en-US" sz="1200" dirty="0">
                <a:solidFill>
                  <a:schemeClr val="bg1"/>
                </a:solidFill>
              </a:rPr>
              <a:t>Financial Section</a:t>
            </a:r>
          </a:p>
          <a:p>
            <a:pPr marL="342900" indent="-342900" algn="just">
              <a:buFont typeface="Arial" panose="020B0604020202020204" pitchFamily="34" charset="0"/>
              <a:buChar char="•"/>
            </a:pPr>
            <a:endParaRPr lang="en-US" sz="1200" dirty="0">
              <a:solidFill>
                <a:schemeClr val="bg1"/>
              </a:solidFill>
            </a:endParaRPr>
          </a:p>
        </p:txBody>
      </p:sp>
    </p:spTree>
    <p:extLst>
      <p:ext uri="{BB962C8B-B14F-4D97-AF65-F5344CB8AC3E}">
        <p14:creationId xmlns:p14="http://schemas.microsoft.com/office/powerpoint/2010/main" val="28488757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2DEFF-283A-2970-9F1D-EE382E75D1C2}"/>
              </a:ext>
            </a:extLst>
          </p:cNvPr>
          <p:cNvSpPr>
            <a:spLocks noGrp="1"/>
          </p:cNvSpPr>
          <p:nvPr>
            <p:ph type="title"/>
          </p:nvPr>
        </p:nvSpPr>
        <p:spPr>
          <a:xfrm>
            <a:off x="1625346" y="201665"/>
            <a:ext cx="5893308" cy="437388"/>
          </a:xfrm>
        </p:spPr>
        <p:txBody>
          <a:bodyPr>
            <a:normAutofit fontScale="90000"/>
          </a:bodyPr>
          <a:lstStyle/>
          <a:p>
            <a:r>
              <a:rPr lang="en-HT" dirty="0"/>
              <a:t>Header &amp; QuickFilters</a:t>
            </a:r>
          </a:p>
        </p:txBody>
      </p:sp>
      <p:pic>
        <p:nvPicPr>
          <p:cNvPr id="4" name="Picture 3">
            <a:extLst>
              <a:ext uri="{FF2B5EF4-FFF2-40B4-BE49-F238E27FC236}">
                <a16:creationId xmlns:a16="http://schemas.microsoft.com/office/drawing/2014/main" id="{7ECDF726-E355-66DA-1F27-9502DC5E4528}"/>
              </a:ext>
            </a:extLst>
          </p:cNvPr>
          <p:cNvPicPr>
            <a:picLocks noChangeAspect="1"/>
          </p:cNvPicPr>
          <p:nvPr/>
        </p:nvPicPr>
        <p:blipFill>
          <a:blip r:embed="rId2"/>
          <a:stretch>
            <a:fillRect/>
          </a:stretch>
        </p:blipFill>
        <p:spPr>
          <a:xfrm>
            <a:off x="123866" y="1794279"/>
            <a:ext cx="8896268" cy="4722883"/>
          </a:xfrm>
          <a:prstGeom prst="rect">
            <a:avLst/>
          </a:prstGeom>
          <a:ln>
            <a:solidFill>
              <a:schemeClr val="accent1"/>
            </a:solidFill>
          </a:ln>
        </p:spPr>
      </p:pic>
      <p:sp>
        <p:nvSpPr>
          <p:cNvPr id="5" name="Rectangle 4">
            <a:extLst>
              <a:ext uri="{FF2B5EF4-FFF2-40B4-BE49-F238E27FC236}">
                <a16:creationId xmlns:a16="http://schemas.microsoft.com/office/drawing/2014/main" id="{1F60796A-8CCE-357C-D65B-2F31B2986EDF}"/>
              </a:ext>
            </a:extLst>
          </p:cNvPr>
          <p:cNvSpPr/>
          <p:nvPr/>
        </p:nvSpPr>
        <p:spPr>
          <a:xfrm>
            <a:off x="123866" y="2401824"/>
            <a:ext cx="1875622" cy="841248"/>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7F9847CF-10BD-83D3-6EC4-186A635DADF9}"/>
              </a:ext>
            </a:extLst>
          </p:cNvPr>
          <p:cNvSpPr txBox="1"/>
          <p:nvPr/>
        </p:nvSpPr>
        <p:spPr>
          <a:xfrm>
            <a:off x="3791712" y="1024128"/>
            <a:ext cx="2206752" cy="1200329"/>
          </a:xfrm>
          <a:prstGeom prst="rect">
            <a:avLst/>
          </a:prstGeom>
          <a:solidFill>
            <a:schemeClr val="bg1"/>
          </a:solidFill>
          <a:ln>
            <a:solidFill>
              <a:schemeClr val="accent1"/>
            </a:solidFill>
          </a:ln>
        </p:spPr>
        <p:txBody>
          <a:bodyPr wrap="square" rtlCol="0">
            <a:spAutoFit/>
          </a:bodyPr>
          <a:lstStyle/>
          <a:p>
            <a:r>
              <a:rPr lang="en-HT" dirty="0"/>
              <a:t>By design this console is fixed  for the commune of Cavaillon.</a:t>
            </a:r>
          </a:p>
        </p:txBody>
      </p:sp>
    </p:spTree>
    <p:extLst>
      <p:ext uri="{BB962C8B-B14F-4D97-AF65-F5344CB8AC3E}">
        <p14:creationId xmlns:p14="http://schemas.microsoft.com/office/powerpoint/2010/main" val="2458660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2DEFF-283A-2970-9F1D-EE382E75D1C2}"/>
              </a:ext>
            </a:extLst>
          </p:cNvPr>
          <p:cNvSpPr>
            <a:spLocks noGrp="1"/>
          </p:cNvSpPr>
          <p:nvPr>
            <p:ph type="title"/>
          </p:nvPr>
        </p:nvSpPr>
        <p:spPr>
          <a:xfrm>
            <a:off x="1625346" y="201665"/>
            <a:ext cx="5893308" cy="437388"/>
          </a:xfrm>
        </p:spPr>
        <p:txBody>
          <a:bodyPr>
            <a:normAutofit fontScale="90000"/>
          </a:bodyPr>
          <a:lstStyle/>
          <a:p>
            <a:r>
              <a:rPr lang="en-HT" dirty="0"/>
              <a:t>Header &amp; QuickFilters</a:t>
            </a:r>
          </a:p>
        </p:txBody>
      </p:sp>
      <p:pic>
        <p:nvPicPr>
          <p:cNvPr id="7" name="Picture 6">
            <a:extLst>
              <a:ext uri="{FF2B5EF4-FFF2-40B4-BE49-F238E27FC236}">
                <a16:creationId xmlns:a16="http://schemas.microsoft.com/office/drawing/2014/main" id="{B3960C31-E61F-1539-66E4-2A12D790876D}"/>
              </a:ext>
            </a:extLst>
          </p:cNvPr>
          <p:cNvPicPr>
            <a:picLocks noChangeAspect="1"/>
          </p:cNvPicPr>
          <p:nvPr/>
        </p:nvPicPr>
        <p:blipFill>
          <a:blip r:embed="rId2"/>
          <a:stretch>
            <a:fillRect/>
          </a:stretch>
        </p:blipFill>
        <p:spPr>
          <a:xfrm>
            <a:off x="51386" y="1938528"/>
            <a:ext cx="9041227" cy="4803151"/>
          </a:xfrm>
          <a:prstGeom prst="rect">
            <a:avLst/>
          </a:prstGeom>
          <a:ln>
            <a:solidFill>
              <a:schemeClr val="accent1"/>
            </a:solidFill>
          </a:ln>
        </p:spPr>
      </p:pic>
      <p:sp>
        <p:nvSpPr>
          <p:cNvPr id="8" name="Rectangle 7">
            <a:extLst>
              <a:ext uri="{FF2B5EF4-FFF2-40B4-BE49-F238E27FC236}">
                <a16:creationId xmlns:a16="http://schemas.microsoft.com/office/drawing/2014/main" id="{31134526-E3AC-A791-469E-532BD6DE06DE}"/>
              </a:ext>
            </a:extLst>
          </p:cNvPr>
          <p:cNvSpPr/>
          <p:nvPr/>
        </p:nvSpPr>
        <p:spPr>
          <a:xfrm>
            <a:off x="1999488" y="2645664"/>
            <a:ext cx="2133600" cy="2109216"/>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TextBox 8">
            <a:extLst>
              <a:ext uri="{FF2B5EF4-FFF2-40B4-BE49-F238E27FC236}">
                <a16:creationId xmlns:a16="http://schemas.microsoft.com/office/drawing/2014/main" id="{56165F24-2A86-8CD1-6285-C0A7201ECF2E}"/>
              </a:ext>
            </a:extLst>
          </p:cNvPr>
          <p:cNvSpPr txBox="1"/>
          <p:nvPr/>
        </p:nvSpPr>
        <p:spPr>
          <a:xfrm>
            <a:off x="4571999" y="1304544"/>
            <a:ext cx="2316480" cy="1200329"/>
          </a:xfrm>
          <a:prstGeom prst="rect">
            <a:avLst/>
          </a:prstGeom>
          <a:solidFill>
            <a:schemeClr val="bg1"/>
          </a:solidFill>
          <a:ln>
            <a:solidFill>
              <a:schemeClr val="accent1"/>
            </a:solidFill>
          </a:ln>
        </p:spPr>
        <p:txBody>
          <a:bodyPr wrap="square" rtlCol="0">
            <a:spAutoFit/>
          </a:bodyPr>
          <a:lstStyle/>
          <a:p>
            <a:r>
              <a:rPr lang="en-HT" dirty="0"/>
              <a:t>The water quick filter will display the name of the water points registered.</a:t>
            </a:r>
          </a:p>
        </p:txBody>
      </p:sp>
    </p:spTree>
    <p:extLst>
      <p:ext uri="{BB962C8B-B14F-4D97-AF65-F5344CB8AC3E}">
        <p14:creationId xmlns:p14="http://schemas.microsoft.com/office/powerpoint/2010/main" val="125235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D957F-E1DD-8468-36AC-E54B6D1D4B07}"/>
              </a:ext>
            </a:extLst>
          </p:cNvPr>
          <p:cNvSpPr>
            <a:spLocks noGrp="1"/>
          </p:cNvSpPr>
          <p:nvPr>
            <p:ph type="title"/>
          </p:nvPr>
        </p:nvSpPr>
        <p:spPr>
          <a:xfrm>
            <a:off x="1586484" y="306324"/>
            <a:ext cx="5971032" cy="656844"/>
          </a:xfrm>
        </p:spPr>
        <p:txBody>
          <a:bodyPr>
            <a:normAutofit fontScale="90000"/>
          </a:bodyPr>
          <a:lstStyle/>
          <a:p>
            <a:r>
              <a:rPr lang="en-HT" dirty="0"/>
              <a:t>Display data in the console</a:t>
            </a:r>
          </a:p>
        </p:txBody>
      </p:sp>
      <p:pic>
        <p:nvPicPr>
          <p:cNvPr id="4" name="Picture 3">
            <a:extLst>
              <a:ext uri="{FF2B5EF4-FFF2-40B4-BE49-F238E27FC236}">
                <a16:creationId xmlns:a16="http://schemas.microsoft.com/office/drawing/2014/main" id="{CD3EE067-C308-1F43-69CC-AC1D24E8128A}"/>
              </a:ext>
            </a:extLst>
          </p:cNvPr>
          <p:cNvPicPr>
            <a:picLocks noChangeAspect="1"/>
          </p:cNvPicPr>
          <p:nvPr/>
        </p:nvPicPr>
        <p:blipFill>
          <a:blip r:embed="rId2"/>
          <a:stretch>
            <a:fillRect/>
          </a:stretch>
        </p:blipFill>
        <p:spPr>
          <a:xfrm>
            <a:off x="77075" y="1741956"/>
            <a:ext cx="9066925" cy="4809720"/>
          </a:xfrm>
          <a:prstGeom prst="rect">
            <a:avLst/>
          </a:prstGeom>
          <a:ln>
            <a:solidFill>
              <a:schemeClr val="accent1"/>
            </a:solidFill>
          </a:ln>
        </p:spPr>
      </p:pic>
      <p:sp>
        <p:nvSpPr>
          <p:cNvPr id="6" name="Rectangle 5">
            <a:extLst>
              <a:ext uri="{FF2B5EF4-FFF2-40B4-BE49-F238E27FC236}">
                <a16:creationId xmlns:a16="http://schemas.microsoft.com/office/drawing/2014/main" id="{31871147-2F36-5E4C-EB03-EB3F2BD34EA8}"/>
              </a:ext>
            </a:extLst>
          </p:cNvPr>
          <p:cNvSpPr/>
          <p:nvPr/>
        </p:nvSpPr>
        <p:spPr>
          <a:xfrm>
            <a:off x="77075" y="2497667"/>
            <a:ext cx="3936125" cy="270933"/>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7" name="Rectangle 6">
            <a:extLst>
              <a:ext uri="{FF2B5EF4-FFF2-40B4-BE49-F238E27FC236}">
                <a16:creationId xmlns:a16="http://schemas.microsoft.com/office/drawing/2014/main" id="{D51BC5AB-1632-C26D-D057-7AC22FD5DB3B}"/>
              </a:ext>
            </a:extLst>
          </p:cNvPr>
          <p:cNvSpPr/>
          <p:nvPr/>
        </p:nvSpPr>
        <p:spPr>
          <a:xfrm>
            <a:off x="393700" y="3225800"/>
            <a:ext cx="5308600" cy="14351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8" name="TextBox 7">
            <a:extLst>
              <a:ext uri="{FF2B5EF4-FFF2-40B4-BE49-F238E27FC236}">
                <a16:creationId xmlns:a16="http://schemas.microsoft.com/office/drawing/2014/main" id="{22DB9BDB-C711-C379-67D6-CD2EF15178F9}"/>
              </a:ext>
            </a:extLst>
          </p:cNvPr>
          <p:cNvSpPr txBox="1"/>
          <p:nvPr/>
        </p:nvSpPr>
        <p:spPr>
          <a:xfrm>
            <a:off x="4305737" y="1144024"/>
            <a:ext cx="3911163" cy="1477328"/>
          </a:xfrm>
          <a:prstGeom prst="rect">
            <a:avLst/>
          </a:prstGeom>
          <a:solidFill>
            <a:schemeClr val="bg1"/>
          </a:solidFill>
          <a:ln>
            <a:solidFill>
              <a:schemeClr val="accent1"/>
            </a:solidFill>
          </a:ln>
        </p:spPr>
        <p:txBody>
          <a:bodyPr wrap="square" rtlCol="0">
            <a:spAutoFit/>
          </a:bodyPr>
          <a:lstStyle/>
          <a:p>
            <a:r>
              <a:rPr lang="en-HT" dirty="0"/>
              <a:t>With the quick filter active, the data will fill each section of the console. The header section display the common general information about the Water point. </a:t>
            </a:r>
          </a:p>
        </p:txBody>
      </p:sp>
    </p:spTree>
    <p:extLst>
      <p:ext uri="{BB962C8B-B14F-4D97-AF65-F5344CB8AC3E}">
        <p14:creationId xmlns:p14="http://schemas.microsoft.com/office/powerpoint/2010/main" val="3678634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9021C-A4DD-969C-A4ED-ED168C858125}"/>
              </a:ext>
            </a:extLst>
          </p:cNvPr>
          <p:cNvSpPr>
            <a:spLocks noGrp="1"/>
          </p:cNvSpPr>
          <p:nvPr>
            <p:ph type="title"/>
          </p:nvPr>
        </p:nvSpPr>
        <p:spPr>
          <a:xfrm>
            <a:off x="1610868" y="202692"/>
            <a:ext cx="5922264" cy="486156"/>
          </a:xfrm>
        </p:spPr>
        <p:txBody>
          <a:bodyPr>
            <a:normAutofit fontScale="90000"/>
          </a:bodyPr>
          <a:lstStyle/>
          <a:p>
            <a:r>
              <a:rPr lang="en-HT" dirty="0"/>
              <a:t>The MAP section</a:t>
            </a:r>
          </a:p>
        </p:txBody>
      </p:sp>
      <p:pic>
        <p:nvPicPr>
          <p:cNvPr id="4" name="Picture 3">
            <a:extLst>
              <a:ext uri="{FF2B5EF4-FFF2-40B4-BE49-F238E27FC236}">
                <a16:creationId xmlns:a16="http://schemas.microsoft.com/office/drawing/2014/main" id="{EB533719-5D93-420B-AC86-64834F9687EC}"/>
              </a:ext>
            </a:extLst>
          </p:cNvPr>
          <p:cNvPicPr>
            <a:picLocks noChangeAspect="1"/>
          </p:cNvPicPr>
          <p:nvPr/>
        </p:nvPicPr>
        <p:blipFill>
          <a:blip r:embed="rId2"/>
          <a:stretch>
            <a:fillRect/>
          </a:stretch>
        </p:blipFill>
        <p:spPr>
          <a:xfrm>
            <a:off x="172839" y="2070100"/>
            <a:ext cx="8798322" cy="4674108"/>
          </a:xfrm>
          <a:prstGeom prst="rect">
            <a:avLst/>
          </a:prstGeom>
          <a:ln>
            <a:solidFill>
              <a:schemeClr val="accent1"/>
            </a:solidFill>
          </a:ln>
        </p:spPr>
      </p:pic>
      <p:sp>
        <p:nvSpPr>
          <p:cNvPr id="5" name="TextBox 4">
            <a:extLst>
              <a:ext uri="{FF2B5EF4-FFF2-40B4-BE49-F238E27FC236}">
                <a16:creationId xmlns:a16="http://schemas.microsoft.com/office/drawing/2014/main" id="{1D5C3FA2-2C8D-7F28-447B-4B7E934AA222}"/>
              </a:ext>
            </a:extLst>
          </p:cNvPr>
          <p:cNvSpPr txBox="1"/>
          <p:nvPr/>
        </p:nvSpPr>
        <p:spPr>
          <a:xfrm>
            <a:off x="4064000" y="1333500"/>
            <a:ext cx="3162300" cy="2031325"/>
          </a:xfrm>
          <a:prstGeom prst="rect">
            <a:avLst/>
          </a:prstGeom>
          <a:solidFill>
            <a:schemeClr val="bg1"/>
          </a:solidFill>
          <a:ln>
            <a:solidFill>
              <a:schemeClr val="accent1"/>
            </a:solidFill>
          </a:ln>
        </p:spPr>
        <p:txBody>
          <a:bodyPr wrap="square" rtlCol="0">
            <a:spAutoFit/>
          </a:bodyPr>
          <a:lstStyle/>
          <a:p>
            <a:r>
              <a:rPr lang="en-HT" dirty="0"/>
              <a:t>The Water Point is displayed in the map. </a:t>
            </a:r>
            <a:r>
              <a:rPr lang="en-US" dirty="0"/>
              <a:t>T</a:t>
            </a:r>
            <a:r>
              <a:rPr lang="en-HT" dirty="0"/>
              <a:t>he color of the water point will be rendered given the functionality status. </a:t>
            </a:r>
            <a:br>
              <a:rPr lang="en-HT" dirty="0"/>
            </a:br>
            <a:br>
              <a:rPr lang="en-HT" dirty="0"/>
            </a:br>
            <a:r>
              <a:rPr lang="en-HT" dirty="0"/>
              <a:t>And you can see the colored area of the commune.</a:t>
            </a:r>
          </a:p>
        </p:txBody>
      </p:sp>
      <p:sp>
        <p:nvSpPr>
          <p:cNvPr id="6" name="Rectangle 5">
            <a:extLst>
              <a:ext uri="{FF2B5EF4-FFF2-40B4-BE49-F238E27FC236}">
                <a16:creationId xmlns:a16="http://schemas.microsoft.com/office/drawing/2014/main" id="{FA55C930-6733-BFE5-BF29-45431CFAF264}"/>
              </a:ext>
            </a:extLst>
          </p:cNvPr>
          <p:cNvSpPr/>
          <p:nvPr/>
        </p:nvSpPr>
        <p:spPr>
          <a:xfrm>
            <a:off x="172839" y="2717800"/>
            <a:ext cx="3370461" cy="2794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7" name="Rectangle 6">
            <a:extLst>
              <a:ext uri="{FF2B5EF4-FFF2-40B4-BE49-F238E27FC236}">
                <a16:creationId xmlns:a16="http://schemas.microsoft.com/office/drawing/2014/main" id="{CF8AA507-4799-1287-6189-BA716610FACE}"/>
              </a:ext>
            </a:extLst>
          </p:cNvPr>
          <p:cNvSpPr/>
          <p:nvPr/>
        </p:nvSpPr>
        <p:spPr>
          <a:xfrm>
            <a:off x="6832600" y="5664200"/>
            <a:ext cx="1295400" cy="8001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8" name="Rectangle 7">
            <a:extLst>
              <a:ext uri="{FF2B5EF4-FFF2-40B4-BE49-F238E27FC236}">
                <a16:creationId xmlns:a16="http://schemas.microsoft.com/office/drawing/2014/main" id="{8B40864D-77A7-E70C-DE79-D3EA93C4630F}"/>
              </a:ext>
            </a:extLst>
          </p:cNvPr>
          <p:cNvSpPr/>
          <p:nvPr/>
        </p:nvSpPr>
        <p:spPr>
          <a:xfrm>
            <a:off x="4051300" y="5867400"/>
            <a:ext cx="520700" cy="3810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TextBox 8">
            <a:extLst>
              <a:ext uri="{FF2B5EF4-FFF2-40B4-BE49-F238E27FC236}">
                <a16:creationId xmlns:a16="http://schemas.microsoft.com/office/drawing/2014/main" id="{A3462246-E36F-4CC4-7699-4CB366456E8B}"/>
              </a:ext>
            </a:extLst>
          </p:cNvPr>
          <p:cNvSpPr txBox="1"/>
          <p:nvPr/>
        </p:nvSpPr>
        <p:spPr>
          <a:xfrm>
            <a:off x="2451100" y="3617266"/>
            <a:ext cx="1612900" cy="1754326"/>
          </a:xfrm>
          <a:prstGeom prst="rect">
            <a:avLst/>
          </a:prstGeom>
          <a:solidFill>
            <a:schemeClr val="bg1">
              <a:lumMod val="95000"/>
            </a:schemeClr>
          </a:solidFill>
          <a:ln>
            <a:solidFill>
              <a:schemeClr val="accent1"/>
            </a:solidFill>
          </a:ln>
        </p:spPr>
        <p:txBody>
          <a:bodyPr wrap="square" rtlCol="0">
            <a:spAutoFit/>
          </a:bodyPr>
          <a:lstStyle/>
          <a:p>
            <a:r>
              <a:rPr lang="en-HT" dirty="0"/>
              <a:t>You can click the water point. A modal will pop up with detailed information.</a:t>
            </a:r>
          </a:p>
        </p:txBody>
      </p:sp>
      <p:cxnSp>
        <p:nvCxnSpPr>
          <p:cNvPr id="11" name="Straight Arrow Connector 10">
            <a:extLst>
              <a:ext uri="{FF2B5EF4-FFF2-40B4-BE49-F238E27FC236}">
                <a16:creationId xmlns:a16="http://schemas.microsoft.com/office/drawing/2014/main" id="{F37D0D3B-C976-02FA-3218-2F4410C547E8}"/>
              </a:ext>
            </a:extLst>
          </p:cNvPr>
          <p:cNvCxnSpPr/>
          <p:nvPr/>
        </p:nvCxnSpPr>
        <p:spPr>
          <a:xfrm>
            <a:off x="4064000" y="5371592"/>
            <a:ext cx="247650" cy="6630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3588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D0B4D-3955-572C-83FC-9F320D94F02C}"/>
              </a:ext>
            </a:extLst>
          </p:cNvPr>
          <p:cNvSpPr>
            <a:spLocks noGrp="1"/>
          </p:cNvSpPr>
          <p:nvPr>
            <p:ph type="title"/>
          </p:nvPr>
        </p:nvSpPr>
        <p:spPr>
          <a:xfrm>
            <a:off x="1011936" y="1572768"/>
            <a:ext cx="7030212" cy="1719072"/>
          </a:xfrm>
        </p:spPr>
        <p:txBody>
          <a:bodyPr>
            <a:normAutofit fontScale="90000"/>
          </a:bodyPr>
          <a:lstStyle/>
          <a:p>
            <a:br>
              <a:rPr lang="en-HT" dirty="0"/>
            </a:br>
            <a:r>
              <a:rPr lang="en-HT" dirty="0"/>
              <a:t>How to access the console?</a:t>
            </a:r>
            <a:br>
              <a:rPr lang="en-HT" dirty="0"/>
            </a:br>
            <a:endParaRPr lang="en-HT" dirty="0"/>
          </a:p>
        </p:txBody>
      </p:sp>
      <p:sp>
        <p:nvSpPr>
          <p:cNvPr id="4" name="TextBox 3">
            <a:extLst>
              <a:ext uri="{FF2B5EF4-FFF2-40B4-BE49-F238E27FC236}">
                <a16:creationId xmlns:a16="http://schemas.microsoft.com/office/drawing/2014/main" id="{61B1DFC0-F626-9824-ACA7-88697790FAF9}"/>
              </a:ext>
            </a:extLst>
          </p:cNvPr>
          <p:cNvSpPr txBox="1"/>
          <p:nvPr/>
        </p:nvSpPr>
        <p:spPr>
          <a:xfrm>
            <a:off x="1816608" y="3987483"/>
            <a:ext cx="5193792" cy="923330"/>
          </a:xfrm>
          <a:prstGeom prst="rect">
            <a:avLst/>
          </a:prstGeom>
          <a:noFill/>
          <a:ln>
            <a:solidFill>
              <a:schemeClr val="accent1"/>
            </a:solidFill>
          </a:ln>
        </p:spPr>
        <p:txBody>
          <a:bodyPr wrap="square" rtlCol="0">
            <a:spAutoFit/>
          </a:bodyPr>
          <a:lstStyle/>
          <a:p>
            <a:endParaRPr lang="en-US" dirty="0"/>
          </a:p>
          <a:p>
            <a:pPr marL="342900" indent="-342900">
              <a:buAutoNum type="arabicPeriod"/>
            </a:pPr>
            <a:r>
              <a:rPr lang="en-US" dirty="0"/>
              <a:t>A</a:t>
            </a:r>
            <a:r>
              <a:rPr lang="en-HT" dirty="0"/>
              <a:t>ccess the mWater portal.</a:t>
            </a:r>
          </a:p>
          <a:p>
            <a:pPr marL="342900" indent="-342900">
              <a:buAutoNum type="arabicPeriod"/>
            </a:pPr>
            <a:r>
              <a:rPr lang="en-HT" dirty="0"/>
              <a:t>Access the HANWASH portal.</a:t>
            </a:r>
          </a:p>
        </p:txBody>
      </p:sp>
    </p:spTree>
    <p:extLst>
      <p:ext uri="{BB962C8B-B14F-4D97-AF65-F5344CB8AC3E}">
        <p14:creationId xmlns:p14="http://schemas.microsoft.com/office/powerpoint/2010/main" val="26666655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4466F-996E-AC31-7113-9D496EA37170}"/>
              </a:ext>
            </a:extLst>
          </p:cNvPr>
          <p:cNvSpPr>
            <a:spLocks noGrp="1"/>
          </p:cNvSpPr>
          <p:nvPr>
            <p:ph type="title"/>
          </p:nvPr>
        </p:nvSpPr>
        <p:spPr>
          <a:xfrm>
            <a:off x="1346200" y="240792"/>
            <a:ext cx="6194677" cy="521208"/>
          </a:xfrm>
        </p:spPr>
        <p:txBody>
          <a:bodyPr>
            <a:normAutofit fontScale="90000"/>
          </a:bodyPr>
          <a:lstStyle/>
          <a:p>
            <a:r>
              <a:rPr lang="en-HT" dirty="0"/>
              <a:t>T</a:t>
            </a:r>
            <a:r>
              <a:rPr lang="en-US" dirty="0"/>
              <a:t>h</a:t>
            </a:r>
            <a:r>
              <a:rPr lang="en-HT" dirty="0"/>
              <a:t>e Map section</a:t>
            </a:r>
          </a:p>
        </p:txBody>
      </p:sp>
      <p:pic>
        <p:nvPicPr>
          <p:cNvPr id="4" name="Picture 3">
            <a:extLst>
              <a:ext uri="{FF2B5EF4-FFF2-40B4-BE49-F238E27FC236}">
                <a16:creationId xmlns:a16="http://schemas.microsoft.com/office/drawing/2014/main" id="{0B02B3A9-4E1F-1845-FE82-FCF748E4CA48}"/>
              </a:ext>
            </a:extLst>
          </p:cNvPr>
          <p:cNvPicPr>
            <a:picLocks noChangeAspect="1"/>
          </p:cNvPicPr>
          <p:nvPr/>
        </p:nvPicPr>
        <p:blipFill>
          <a:blip r:embed="rId2"/>
          <a:stretch>
            <a:fillRect/>
          </a:stretch>
        </p:blipFill>
        <p:spPr>
          <a:xfrm>
            <a:off x="147253" y="2006600"/>
            <a:ext cx="8849494" cy="4715121"/>
          </a:xfrm>
          <a:prstGeom prst="rect">
            <a:avLst/>
          </a:prstGeom>
          <a:ln>
            <a:solidFill>
              <a:schemeClr val="accent1"/>
            </a:solidFill>
          </a:ln>
        </p:spPr>
      </p:pic>
      <p:sp>
        <p:nvSpPr>
          <p:cNvPr id="5" name="TextBox 4">
            <a:extLst>
              <a:ext uri="{FF2B5EF4-FFF2-40B4-BE49-F238E27FC236}">
                <a16:creationId xmlns:a16="http://schemas.microsoft.com/office/drawing/2014/main" id="{6B630F5E-54FA-EC8C-A8BF-A80147EB4D30}"/>
              </a:ext>
            </a:extLst>
          </p:cNvPr>
          <p:cNvSpPr txBox="1"/>
          <p:nvPr/>
        </p:nvSpPr>
        <p:spPr>
          <a:xfrm>
            <a:off x="3822700" y="1267936"/>
            <a:ext cx="2222500" cy="1477328"/>
          </a:xfrm>
          <a:prstGeom prst="rect">
            <a:avLst/>
          </a:prstGeom>
          <a:solidFill>
            <a:schemeClr val="bg1"/>
          </a:solidFill>
          <a:ln>
            <a:solidFill>
              <a:schemeClr val="accent1"/>
            </a:solidFill>
          </a:ln>
        </p:spPr>
        <p:txBody>
          <a:bodyPr wrap="square" rtlCol="0">
            <a:spAutoFit/>
          </a:bodyPr>
          <a:lstStyle/>
          <a:p>
            <a:r>
              <a:rPr lang="en-HT" dirty="0"/>
              <a:t>Here is the modal response. This will show the report registered for the water point.</a:t>
            </a:r>
          </a:p>
        </p:txBody>
      </p:sp>
    </p:spTree>
    <p:extLst>
      <p:ext uri="{BB962C8B-B14F-4D97-AF65-F5344CB8AC3E}">
        <p14:creationId xmlns:p14="http://schemas.microsoft.com/office/powerpoint/2010/main" val="3310549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DDCE8-D3BC-54B1-6ECA-B5EB958643F2}"/>
              </a:ext>
            </a:extLst>
          </p:cNvPr>
          <p:cNvSpPr>
            <a:spLocks noGrp="1"/>
          </p:cNvSpPr>
          <p:nvPr>
            <p:ph type="title"/>
          </p:nvPr>
        </p:nvSpPr>
        <p:spPr>
          <a:xfrm>
            <a:off x="1562100" y="151892"/>
            <a:ext cx="6019800" cy="559308"/>
          </a:xfrm>
        </p:spPr>
        <p:txBody>
          <a:bodyPr>
            <a:normAutofit fontScale="90000"/>
          </a:bodyPr>
          <a:lstStyle/>
          <a:p>
            <a:r>
              <a:rPr lang="en-HT" dirty="0"/>
              <a:t>Community section</a:t>
            </a:r>
          </a:p>
        </p:txBody>
      </p:sp>
      <p:pic>
        <p:nvPicPr>
          <p:cNvPr id="4" name="Picture 3">
            <a:extLst>
              <a:ext uri="{FF2B5EF4-FFF2-40B4-BE49-F238E27FC236}">
                <a16:creationId xmlns:a16="http://schemas.microsoft.com/office/drawing/2014/main" id="{7D8DB70C-B849-D913-58C1-72970FBDA972}"/>
              </a:ext>
            </a:extLst>
          </p:cNvPr>
          <p:cNvPicPr>
            <a:picLocks noChangeAspect="1"/>
          </p:cNvPicPr>
          <p:nvPr/>
        </p:nvPicPr>
        <p:blipFill>
          <a:blip r:embed="rId2"/>
          <a:stretch>
            <a:fillRect/>
          </a:stretch>
        </p:blipFill>
        <p:spPr>
          <a:xfrm>
            <a:off x="149987" y="1485900"/>
            <a:ext cx="8844026" cy="4712208"/>
          </a:xfrm>
          <a:prstGeom prst="rect">
            <a:avLst/>
          </a:prstGeom>
          <a:ln>
            <a:solidFill>
              <a:schemeClr val="accent1"/>
            </a:solidFill>
          </a:ln>
        </p:spPr>
      </p:pic>
      <p:sp>
        <p:nvSpPr>
          <p:cNvPr id="5" name="Rectangle 4">
            <a:extLst>
              <a:ext uri="{FF2B5EF4-FFF2-40B4-BE49-F238E27FC236}">
                <a16:creationId xmlns:a16="http://schemas.microsoft.com/office/drawing/2014/main" id="{95F8E607-A1F3-C69D-0794-3974F8C688EE}"/>
              </a:ext>
            </a:extLst>
          </p:cNvPr>
          <p:cNvSpPr/>
          <p:nvPr/>
        </p:nvSpPr>
        <p:spPr>
          <a:xfrm>
            <a:off x="266700" y="4559300"/>
            <a:ext cx="8610600" cy="1638808"/>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AD49155D-BD11-B52F-1FFF-B9366E2CAEE1}"/>
              </a:ext>
            </a:extLst>
          </p:cNvPr>
          <p:cNvSpPr txBox="1"/>
          <p:nvPr/>
        </p:nvSpPr>
        <p:spPr>
          <a:xfrm>
            <a:off x="4025900" y="1028700"/>
            <a:ext cx="2768600" cy="1754326"/>
          </a:xfrm>
          <a:prstGeom prst="rect">
            <a:avLst/>
          </a:prstGeom>
          <a:solidFill>
            <a:schemeClr val="bg1"/>
          </a:solidFill>
          <a:ln>
            <a:solidFill>
              <a:schemeClr val="accent1"/>
            </a:solidFill>
          </a:ln>
        </p:spPr>
        <p:txBody>
          <a:bodyPr wrap="square" rtlCol="0">
            <a:spAutoFit/>
          </a:bodyPr>
          <a:lstStyle/>
          <a:p>
            <a:r>
              <a:rPr lang="en-HT" dirty="0"/>
              <a:t>This section has two components:</a:t>
            </a:r>
            <a:br>
              <a:rPr lang="en-HT" dirty="0"/>
            </a:br>
            <a:r>
              <a:rPr lang="en-HT" dirty="0"/>
              <a:t>1. with demographic information.</a:t>
            </a:r>
          </a:p>
          <a:p>
            <a:r>
              <a:rPr lang="en-HT" dirty="0"/>
              <a:t>2. </a:t>
            </a:r>
            <a:r>
              <a:rPr lang="en-US" dirty="0"/>
              <a:t>W</a:t>
            </a:r>
            <a:r>
              <a:rPr lang="en-HT" dirty="0"/>
              <a:t>ith the performance informance.</a:t>
            </a:r>
          </a:p>
        </p:txBody>
      </p:sp>
    </p:spTree>
    <p:extLst>
      <p:ext uri="{BB962C8B-B14F-4D97-AF65-F5344CB8AC3E}">
        <p14:creationId xmlns:p14="http://schemas.microsoft.com/office/powerpoint/2010/main" val="20907125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63F08-5BDE-821D-722E-A7388EFE8A76}"/>
              </a:ext>
            </a:extLst>
          </p:cNvPr>
          <p:cNvSpPr>
            <a:spLocks noGrp="1"/>
          </p:cNvSpPr>
          <p:nvPr>
            <p:ph type="title"/>
          </p:nvPr>
        </p:nvSpPr>
        <p:spPr>
          <a:xfrm>
            <a:off x="1593850" y="304292"/>
            <a:ext cx="5956300" cy="622808"/>
          </a:xfrm>
        </p:spPr>
        <p:txBody>
          <a:bodyPr>
            <a:normAutofit fontScale="90000"/>
          </a:bodyPr>
          <a:lstStyle/>
          <a:p>
            <a:r>
              <a:rPr lang="en-HT" dirty="0"/>
              <a:t>Inspections section</a:t>
            </a:r>
          </a:p>
        </p:txBody>
      </p:sp>
      <p:pic>
        <p:nvPicPr>
          <p:cNvPr id="4" name="Picture 3">
            <a:extLst>
              <a:ext uri="{FF2B5EF4-FFF2-40B4-BE49-F238E27FC236}">
                <a16:creationId xmlns:a16="http://schemas.microsoft.com/office/drawing/2014/main" id="{A31CD4C5-70ED-679B-5FA2-6E634A89AF8D}"/>
              </a:ext>
            </a:extLst>
          </p:cNvPr>
          <p:cNvPicPr>
            <a:picLocks noChangeAspect="1"/>
          </p:cNvPicPr>
          <p:nvPr/>
        </p:nvPicPr>
        <p:blipFill>
          <a:blip r:embed="rId2"/>
          <a:stretch>
            <a:fillRect/>
          </a:stretch>
        </p:blipFill>
        <p:spPr>
          <a:xfrm>
            <a:off x="106986" y="1981200"/>
            <a:ext cx="8930027" cy="4737100"/>
          </a:xfrm>
          <a:prstGeom prst="rect">
            <a:avLst/>
          </a:prstGeom>
          <a:ln>
            <a:solidFill>
              <a:schemeClr val="accent1"/>
            </a:solidFill>
          </a:ln>
        </p:spPr>
      </p:pic>
      <p:sp>
        <p:nvSpPr>
          <p:cNvPr id="5" name="TextBox 4">
            <a:extLst>
              <a:ext uri="{FF2B5EF4-FFF2-40B4-BE49-F238E27FC236}">
                <a16:creationId xmlns:a16="http://schemas.microsoft.com/office/drawing/2014/main" id="{B1C7687B-83AA-2403-5DFC-8BEAA7573C23}"/>
              </a:ext>
            </a:extLst>
          </p:cNvPr>
          <p:cNvSpPr txBox="1"/>
          <p:nvPr/>
        </p:nvSpPr>
        <p:spPr>
          <a:xfrm>
            <a:off x="1174748" y="1536700"/>
            <a:ext cx="2914651" cy="1200329"/>
          </a:xfrm>
          <a:prstGeom prst="rect">
            <a:avLst/>
          </a:prstGeom>
          <a:solidFill>
            <a:schemeClr val="bg1"/>
          </a:solidFill>
          <a:ln>
            <a:solidFill>
              <a:schemeClr val="accent1"/>
            </a:solidFill>
          </a:ln>
        </p:spPr>
        <p:txBody>
          <a:bodyPr wrap="square" rtlCol="0">
            <a:spAutoFit/>
          </a:bodyPr>
          <a:lstStyle/>
          <a:p>
            <a:r>
              <a:rPr lang="en-HT" dirty="0"/>
              <a:t>The graphic display the average number of subscribers paying for water for a given quarter.</a:t>
            </a:r>
          </a:p>
        </p:txBody>
      </p:sp>
      <p:sp>
        <p:nvSpPr>
          <p:cNvPr id="6" name="TextBox 5">
            <a:extLst>
              <a:ext uri="{FF2B5EF4-FFF2-40B4-BE49-F238E27FC236}">
                <a16:creationId xmlns:a16="http://schemas.microsoft.com/office/drawing/2014/main" id="{C30E5E37-55ED-295D-58B6-79B5351C4171}"/>
              </a:ext>
            </a:extLst>
          </p:cNvPr>
          <p:cNvSpPr txBox="1"/>
          <p:nvPr/>
        </p:nvSpPr>
        <p:spPr>
          <a:xfrm>
            <a:off x="5054602" y="1244600"/>
            <a:ext cx="2146298" cy="2585323"/>
          </a:xfrm>
          <a:prstGeom prst="rect">
            <a:avLst/>
          </a:prstGeom>
          <a:solidFill>
            <a:schemeClr val="bg1"/>
          </a:solidFill>
          <a:ln>
            <a:solidFill>
              <a:schemeClr val="accent1"/>
            </a:solidFill>
          </a:ln>
        </p:spPr>
        <p:txBody>
          <a:bodyPr wrap="square" rtlCol="0">
            <a:spAutoFit/>
          </a:bodyPr>
          <a:lstStyle/>
          <a:p>
            <a:r>
              <a:rPr lang="en-HT" dirty="0"/>
              <a:t>In this table you can see all the inspection reports recorded by the Water Point Committee.  Just like the map, you can click on the row to display the report in a modal.</a:t>
            </a:r>
          </a:p>
        </p:txBody>
      </p:sp>
    </p:spTree>
    <p:extLst>
      <p:ext uri="{BB962C8B-B14F-4D97-AF65-F5344CB8AC3E}">
        <p14:creationId xmlns:p14="http://schemas.microsoft.com/office/powerpoint/2010/main" val="36889279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18511-549B-7AA0-3772-B12455C04AD7}"/>
              </a:ext>
            </a:extLst>
          </p:cNvPr>
          <p:cNvSpPr>
            <a:spLocks noGrp="1"/>
          </p:cNvSpPr>
          <p:nvPr>
            <p:ph type="title"/>
          </p:nvPr>
        </p:nvSpPr>
        <p:spPr>
          <a:xfrm>
            <a:off x="1276350" y="253492"/>
            <a:ext cx="6591300" cy="686308"/>
          </a:xfrm>
        </p:spPr>
        <p:txBody>
          <a:bodyPr>
            <a:normAutofit fontScale="90000"/>
          </a:bodyPr>
          <a:lstStyle/>
          <a:p>
            <a:r>
              <a:rPr lang="en-HT" dirty="0"/>
              <a:t>Inspections section</a:t>
            </a:r>
          </a:p>
        </p:txBody>
      </p:sp>
      <p:pic>
        <p:nvPicPr>
          <p:cNvPr id="4" name="Picture 3">
            <a:extLst>
              <a:ext uri="{FF2B5EF4-FFF2-40B4-BE49-F238E27FC236}">
                <a16:creationId xmlns:a16="http://schemas.microsoft.com/office/drawing/2014/main" id="{780AB5F4-6377-5139-6B2B-1C658C993CD0}"/>
              </a:ext>
            </a:extLst>
          </p:cNvPr>
          <p:cNvPicPr>
            <a:picLocks noChangeAspect="1"/>
          </p:cNvPicPr>
          <p:nvPr/>
        </p:nvPicPr>
        <p:blipFill>
          <a:blip r:embed="rId2"/>
          <a:stretch>
            <a:fillRect/>
          </a:stretch>
        </p:blipFill>
        <p:spPr>
          <a:xfrm>
            <a:off x="39617" y="1778000"/>
            <a:ext cx="9064765" cy="4826508"/>
          </a:xfrm>
          <a:prstGeom prst="rect">
            <a:avLst/>
          </a:prstGeom>
          <a:ln>
            <a:solidFill>
              <a:schemeClr val="accent1"/>
            </a:solidFill>
          </a:ln>
        </p:spPr>
      </p:pic>
      <p:sp>
        <p:nvSpPr>
          <p:cNvPr id="5" name="TextBox 4">
            <a:extLst>
              <a:ext uri="{FF2B5EF4-FFF2-40B4-BE49-F238E27FC236}">
                <a16:creationId xmlns:a16="http://schemas.microsoft.com/office/drawing/2014/main" id="{E580FD17-E72C-1CDE-0C84-518670E98A56}"/>
              </a:ext>
            </a:extLst>
          </p:cNvPr>
          <p:cNvSpPr txBox="1"/>
          <p:nvPr/>
        </p:nvSpPr>
        <p:spPr>
          <a:xfrm>
            <a:off x="4025900" y="1384300"/>
            <a:ext cx="2286000" cy="1754326"/>
          </a:xfrm>
          <a:prstGeom prst="rect">
            <a:avLst/>
          </a:prstGeom>
          <a:solidFill>
            <a:schemeClr val="bg1"/>
          </a:solidFill>
          <a:ln>
            <a:solidFill>
              <a:schemeClr val="accent1"/>
            </a:solidFill>
          </a:ln>
        </p:spPr>
        <p:txBody>
          <a:bodyPr wrap="square" rtlCol="0">
            <a:spAutoFit/>
          </a:bodyPr>
          <a:lstStyle/>
          <a:p>
            <a:r>
              <a:rPr lang="en-HT" dirty="0"/>
              <a:t>The modal structure is the same. However the actual report is different given the date of the report selected.</a:t>
            </a:r>
          </a:p>
        </p:txBody>
      </p:sp>
    </p:spTree>
    <p:extLst>
      <p:ext uri="{BB962C8B-B14F-4D97-AF65-F5344CB8AC3E}">
        <p14:creationId xmlns:p14="http://schemas.microsoft.com/office/powerpoint/2010/main" val="24738260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601F7-FA39-033C-FAC1-511924437827}"/>
              </a:ext>
            </a:extLst>
          </p:cNvPr>
          <p:cNvSpPr>
            <a:spLocks noGrp="1"/>
          </p:cNvSpPr>
          <p:nvPr>
            <p:ph type="title"/>
          </p:nvPr>
        </p:nvSpPr>
        <p:spPr>
          <a:xfrm>
            <a:off x="1619250" y="139192"/>
            <a:ext cx="5905500" cy="572008"/>
          </a:xfrm>
        </p:spPr>
        <p:txBody>
          <a:bodyPr>
            <a:normAutofit fontScale="90000"/>
          </a:bodyPr>
          <a:lstStyle/>
          <a:p>
            <a:r>
              <a:rPr lang="en-HT" dirty="0"/>
              <a:t>Financial section</a:t>
            </a:r>
          </a:p>
        </p:txBody>
      </p:sp>
      <p:pic>
        <p:nvPicPr>
          <p:cNvPr id="4" name="Picture 3">
            <a:extLst>
              <a:ext uri="{FF2B5EF4-FFF2-40B4-BE49-F238E27FC236}">
                <a16:creationId xmlns:a16="http://schemas.microsoft.com/office/drawing/2014/main" id="{BB64057B-C14D-B6A6-3126-D9885DD747A9}"/>
              </a:ext>
            </a:extLst>
          </p:cNvPr>
          <p:cNvPicPr>
            <a:picLocks noChangeAspect="1"/>
          </p:cNvPicPr>
          <p:nvPr/>
        </p:nvPicPr>
        <p:blipFill>
          <a:blip r:embed="rId2"/>
          <a:stretch>
            <a:fillRect/>
          </a:stretch>
        </p:blipFill>
        <p:spPr>
          <a:xfrm>
            <a:off x="106986" y="1879601"/>
            <a:ext cx="8930027" cy="4737100"/>
          </a:xfrm>
          <a:prstGeom prst="rect">
            <a:avLst/>
          </a:prstGeom>
          <a:ln>
            <a:solidFill>
              <a:schemeClr val="accent1"/>
            </a:solidFill>
          </a:ln>
        </p:spPr>
      </p:pic>
      <p:sp>
        <p:nvSpPr>
          <p:cNvPr id="5" name="TextBox 4">
            <a:extLst>
              <a:ext uri="{FF2B5EF4-FFF2-40B4-BE49-F238E27FC236}">
                <a16:creationId xmlns:a16="http://schemas.microsoft.com/office/drawing/2014/main" id="{D26981D2-A862-E121-5B5B-7EC6B24788F2}"/>
              </a:ext>
            </a:extLst>
          </p:cNvPr>
          <p:cNvSpPr txBox="1"/>
          <p:nvPr/>
        </p:nvSpPr>
        <p:spPr>
          <a:xfrm>
            <a:off x="3683000" y="977900"/>
            <a:ext cx="2819400" cy="1477328"/>
          </a:xfrm>
          <a:prstGeom prst="rect">
            <a:avLst/>
          </a:prstGeom>
          <a:solidFill>
            <a:schemeClr val="bg1"/>
          </a:solidFill>
          <a:ln>
            <a:solidFill>
              <a:schemeClr val="accent1"/>
            </a:solidFill>
          </a:ln>
        </p:spPr>
        <p:txBody>
          <a:bodyPr wrap="square" rtlCol="0">
            <a:spAutoFit/>
          </a:bodyPr>
          <a:lstStyle/>
          <a:p>
            <a:r>
              <a:rPr lang="en-HT" dirty="0"/>
              <a:t>These two component below the essantials of the financial information for the Water Point Committee activities.</a:t>
            </a:r>
          </a:p>
        </p:txBody>
      </p:sp>
    </p:spTree>
    <p:extLst>
      <p:ext uri="{BB962C8B-B14F-4D97-AF65-F5344CB8AC3E}">
        <p14:creationId xmlns:p14="http://schemas.microsoft.com/office/powerpoint/2010/main" val="14728964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AED71-EFAD-EDEA-A56E-FE0F82769B6A}"/>
              </a:ext>
            </a:extLst>
          </p:cNvPr>
          <p:cNvSpPr>
            <a:spLocks noGrp="1"/>
          </p:cNvSpPr>
          <p:nvPr>
            <p:ph type="ctrTitle"/>
          </p:nvPr>
        </p:nvSpPr>
        <p:spPr/>
        <p:txBody>
          <a:bodyPr/>
          <a:lstStyle/>
          <a:p>
            <a:r>
              <a:rPr lang="en-HT" dirty="0"/>
              <a:t>Export</a:t>
            </a:r>
          </a:p>
        </p:txBody>
      </p:sp>
      <p:sp>
        <p:nvSpPr>
          <p:cNvPr id="3" name="Subtitle 2">
            <a:extLst>
              <a:ext uri="{FF2B5EF4-FFF2-40B4-BE49-F238E27FC236}">
                <a16:creationId xmlns:a16="http://schemas.microsoft.com/office/drawing/2014/main" id="{5F962524-7060-5A26-786A-836BCE163F0E}"/>
              </a:ext>
            </a:extLst>
          </p:cNvPr>
          <p:cNvSpPr>
            <a:spLocks noGrp="1"/>
          </p:cNvSpPr>
          <p:nvPr>
            <p:ph type="subTitle" idx="1"/>
          </p:nvPr>
        </p:nvSpPr>
        <p:spPr/>
        <p:txBody>
          <a:bodyPr/>
          <a:lstStyle/>
          <a:p>
            <a:endParaRPr lang="en-HT" dirty="0"/>
          </a:p>
        </p:txBody>
      </p:sp>
    </p:spTree>
    <p:extLst>
      <p:ext uri="{BB962C8B-B14F-4D97-AF65-F5344CB8AC3E}">
        <p14:creationId xmlns:p14="http://schemas.microsoft.com/office/powerpoint/2010/main" val="28758348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You can export a table</a:t>
            </a:r>
          </a:p>
        </p:txBody>
      </p:sp>
      <p:pic>
        <p:nvPicPr>
          <p:cNvPr id="4" name="Picture 3">
            <a:extLst>
              <a:ext uri="{FF2B5EF4-FFF2-40B4-BE49-F238E27FC236}">
                <a16:creationId xmlns:a16="http://schemas.microsoft.com/office/drawing/2014/main" id="{988A8F7C-8C73-4600-91D8-C50DADEA734B}"/>
              </a:ext>
            </a:extLst>
          </p:cNvPr>
          <p:cNvPicPr>
            <a:picLocks noChangeAspect="1"/>
          </p:cNvPicPr>
          <p:nvPr/>
        </p:nvPicPr>
        <p:blipFill>
          <a:blip r:embed="rId2"/>
          <a:stretch>
            <a:fillRect/>
          </a:stretch>
        </p:blipFill>
        <p:spPr>
          <a:xfrm>
            <a:off x="106620" y="1955800"/>
            <a:ext cx="8930759" cy="4730511"/>
          </a:xfrm>
          <a:prstGeom prst="rect">
            <a:avLst/>
          </a:prstGeom>
          <a:ln>
            <a:solidFill>
              <a:schemeClr val="accent1"/>
            </a:solidFill>
          </a:ln>
        </p:spPr>
      </p:pic>
      <p:sp>
        <p:nvSpPr>
          <p:cNvPr id="5" name="Rectangle 4">
            <a:extLst>
              <a:ext uri="{FF2B5EF4-FFF2-40B4-BE49-F238E27FC236}">
                <a16:creationId xmlns:a16="http://schemas.microsoft.com/office/drawing/2014/main" id="{F0373F99-FFE3-581A-CC8D-0D60D502030E}"/>
              </a:ext>
            </a:extLst>
          </p:cNvPr>
          <p:cNvSpPr/>
          <p:nvPr/>
        </p:nvSpPr>
        <p:spPr>
          <a:xfrm>
            <a:off x="7874000" y="3695700"/>
            <a:ext cx="533400" cy="4064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C258953F-CEED-C279-049B-3D7235989854}"/>
              </a:ext>
            </a:extLst>
          </p:cNvPr>
          <p:cNvSpPr txBox="1"/>
          <p:nvPr/>
        </p:nvSpPr>
        <p:spPr>
          <a:xfrm>
            <a:off x="3416300" y="1494135"/>
            <a:ext cx="2946400" cy="923330"/>
          </a:xfrm>
          <a:prstGeom prst="rect">
            <a:avLst/>
          </a:prstGeom>
          <a:solidFill>
            <a:schemeClr val="bg1"/>
          </a:solidFill>
          <a:ln>
            <a:solidFill>
              <a:schemeClr val="accent1"/>
            </a:solidFill>
          </a:ln>
        </p:spPr>
        <p:txBody>
          <a:bodyPr wrap="square" rtlCol="0">
            <a:spAutoFit/>
          </a:bodyPr>
          <a:lstStyle/>
          <a:p>
            <a:r>
              <a:rPr lang="en-HT" dirty="0"/>
              <a:t>Hover you mouse on the table. The button will appear and you click on it.</a:t>
            </a:r>
          </a:p>
        </p:txBody>
      </p:sp>
    </p:spTree>
    <p:extLst>
      <p:ext uri="{BB962C8B-B14F-4D97-AF65-F5344CB8AC3E}">
        <p14:creationId xmlns:p14="http://schemas.microsoft.com/office/powerpoint/2010/main" val="41641400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You can export a table</a:t>
            </a:r>
          </a:p>
        </p:txBody>
      </p:sp>
      <p:pic>
        <p:nvPicPr>
          <p:cNvPr id="7" name="Picture 6">
            <a:extLst>
              <a:ext uri="{FF2B5EF4-FFF2-40B4-BE49-F238E27FC236}">
                <a16:creationId xmlns:a16="http://schemas.microsoft.com/office/drawing/2014/main" id="{55ED9806-D832-1456-B75A-609EFF0CD2A2}"/>
              </a:ext>
            </a:extLst>
          </p:cNvPr>
          <p:cNvPicPr>
            <a:picLocks noChangeAspect="1"/>
          </p:cNvPicPr>
          <p:nvPr/>
        </p:nvPicPr>
        <p:blipFill>
          <a:blip r:embed="rId2"/>
          <a:stretch>
            <a:fillRect/>
          </a:stretch>
        </p:blipFill>
        <p:spPr>
          <a:xfrm>
            <a:off x="159861" y="2019300"/>
            <a:ext cx="8824277" cy="4674109"/>
          </a:xfrm>
          <a:prstGeom prst="rect">
            <a:avLst/>
          </a:prstGeom>
          <a:ln>
            <a:solidFill>
              <a:schemeClr val="accent1"/>
            </a:solidFill>
          </a:ln>
        </p:spPr>
      </p:pic>
      <p:sp>
        <p:nvSpPr>
          <p:cNvPr id="9" name="Rectangle 8">
            <a:extLst>
              <a:ext uri="{FF2B5EF4-FFF2-40B4-BE49-F238E27FC236}">
                <a16:creationId xmlns:a16="http://schemas.microsoft.com/office/drawing/2014/main" id="{F78DE3C1-34CA-F293-1301-BF9439689162}"/>
              </a:ext>
            </a:extLst>
          </p:cNvPr>
          <p:cNvSpPr/>
          <p:nvPr/>
        </p:nvSpPr>
        <p:spPr>
          <a:xfrm>
            <a:off x="7404100" y="3924300"/>
            <a:ext cx="723900" cy="2794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0" name="TextBox 9">
            <a:extLst>
              <a:ext uri="{FF2B5EF4-FFF2-40B4-BE49-F238E27FC236}">
                <a16:creationId xmlns:a16="http://schemas.microsoft.com/office/drawing/2014/main" id="{90EE1B2D-7EB7-E1DF-895B-A4A959891095}"/>
              </a:ext>
            </a:extLst>
          </p:cNvPr>
          <p:cNvSpPr txBox="1"/>
          <p:nvPr/>
        </p:nvSpPr>
        <p:spPr>
          <a:xfrm>
            <a:off x="3606800" y="1498600"/>
            <a:ext cx="3251200" cy="923330"/>
          </a:xfrm>
          <a:prstGeom prst="rect">
            <a:avLst/>
          </a:prstGeom>
          <a:solidFill>
            <a:schemeClr val="bg1"/>
          </a:solidFill>
          <a:ln>
            <a:solidFill>
              <a:schemeClr val="accent1"/>
            </a:solidFill>
          </a:ln>
        </p:spPr>
        <p:txBody>
          <a:bodyPr wrap="square" rtlCol="0">
            <a:spAutoFit/>
          </a:bodyPr>
          <a:lstStyle/>
          <a:p>
            <a:r>
              <a:rPr lang="en-HT" dirty="0"/>
              <a:t>Now you can click the export data button to get into the next final step</a:t>
            </a:r>
          </a:p>
        </p:txBody>
      </p:sp>
    </p:spTree>
    <p:extLst>
      <p:ext uri="{BB962C8B-B14F-4D97-AF65-F5344CB8AC3E}">
        <p14:creationId xmlns:p14="http://schemas.microsoft.com/office/powerpoint/2010/main" val="1998085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You can export a table</a:t>
            </a:r>
          </a:p>
        </p:txBody>
      </p:sp>
      <p:pic>
        <p:nvPicPr>
          <p:cNvPr id="4" name="Picture 3">
            <a:extLst>
              <a:ext uri="{FF2B5EF4-FFF2-40B4-BE49-F238E27FC236}">
                <a16:creationId xmlns:a16="http://schemas.microsoft.com/office/drawing/2014/main" id="{62D8A6D7-FA33-1A1A-926E-465020210F0B}"/>
              </a:ext>
            </a:extLst>
          </p:cNvPr>
          <p:cNvPicPr>
            <a:picLocks noChangeAspect="1"/>
          </p:cNvPicPr>
          <p:nvPr/>
        </p:nvPicPr>
        <p:blipFill>
          <a:blip r:embed="rId2"/>
          <a:stretch>
            <a:fillRect/>
          </a:stretch>
        </p:blipFill>
        <p:spPr>
          <a:xfrm>
            <a:off x="134781" y="1689100"/>
            <a:ext cx="8874438" cy="4707612"/>
          </a:xfrm>
          <a:prstGeom prst="rect">
            <a:avLst/>
          </a:prstGeom>
          <a:ln>
            <a:solidFill>
              <a:schemeClr val="accent1"/>
            </a:solidFill>
          </a:ln>
        </p:spPr>
      </p:pic>
      <p:sp>
        <p:nvSpPr>
          <p:cNvPr id="5" name="Rectangle 4">
            <a:extLst>
              <a:ext uri="{FF2B5EF4-FFF2-40B4-BE49-F238E27FC236}">
                <a16:creationId xmlns:a16="http://schemas.microsoft.com/office/drawing/2014/main" id="{8B07C838-928B-318E-6E4C-ACEB22911DBC}"/>
              </a:ext>
            </a:extLst>
          </p:cNvPr>
          <p:cNvSpPr/>
          <p:nvPr/>
        </p:nvSpPr>
        <p:spPr>
          <a:xfrm>
            <a:off x="3835400" y="2032000"/>
            <a:ext cx="2501900" cy="10160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FC391213-C482-7B0F-4CE0-6903EBC13F40}"/>
              </a:ext>
            </a:extLst>
          </p:cNvPr>
          <p:cNvSpPr txBox="1"/>
          <p:nvPr/>
        </p:nvSpPr>
        <p:spPr>
          <a:xfrm>
            <a:off x="2546350" y="4547108"/>
            <a:ext cx="3981450" cy="2308324"/>
          </a:xfrm>
          <a:prstGeom prst="rect">
            <a:avLst/>
          </a:prstGeom>
          <a:solidFill>
            <a:schemeClr val="bg1"/>
          </a:solidFill>
          <a:ln>
            <a:solidFill>
              <a:schemeClr val="accent1"/>
            </a:solidFill>
          </a:ln>
        </p:spPr>
        <p:txBody>
          <a:bodyPr wrap="square" rtlCol="0">
            <a:spAutoFit/>
          </a:bodyPr>
          <a:lstStyle/>
          <a:p>
            <a:r>
              <a:rPr lang="en-HT" dirty="0"/>
              <a:t>Since I am using a macos. Your interface might be different. You can change the name of the export table as you see fit. </a:t>
            </a:r>
            <a:br>
              <a:rPr lang="en-HT" dirty="0"/>
            </a:br>
            <a:br>
              <a:rPr lang="en-HT" dirty="0"/>
            </a:br>
            <a:r>
              <a:rPr lang="en-HT" dirty="0"/>
              <a:t>After that you can choose to cancel or save the document. By default, in macos it will save the document (spreadsheet) into the Documents folder.</a:t>
            </a:r>
          </a:p>
        </p:txBody>
      </p:sp>
      <p:sp>
        <p:nvSpPr>
          <p:cNvPr id="8" name="Rectangle 7">
            <a:extLst>
              <a:ext uri="{FF2B5EF4-FFF2-40B4-BE49-F238E27FC236}">
                <a16:creationId xmlns:a16="http://schemas.microsoft.com/office/drawing/2014/main" id="{5C07FEC5-D9C3-72B2-0B21-A165E95CD53C}"/>
              </a:ext>
            </a:extLst>
          </p:cNvPr>
          <p:cNvSpPr/>
          <p:nvPr/>
        </p:nvSpPr>
        <p:spPr>
          <a:xfrm>
            <a:off x="7569200" y="4454438"/>
            <a:ext cx="1440019" cy="110867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Tree>
    <p:extLst>
      <p:ext uri="{BB962C8B-B14F-4D97-AF65-F5344CB8AC3E}">
        <p14:creationId xmlns:p14="http://schemas.microsoft.com/office/powerpoint/2010/main" val="20298040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Other export options</a:t>
            </a:r>
          </a:p>
        </p:txBody>
      </p:sp>
      <p:pic>
        <p:nvPicPr>
          <p:cNvPr id="7" name="Picture 6">
            <a:extLst>
              <a:ext uri="{FF2B5EF4-FFF2-40B4-BE49-F238E27FC236}">
                <a16:creationId xmlns:a16="http://schemas.microsoft.com/office/drawing/2014/main" id="{F5ECFB10-E954-F81D-DFE6-DDF660731AF6}"/>
              </a:ext>
            </a:extLst>
          </p:cNvPr>
          <p:cNvPicPr>
            <a:picLocks noChangeAspect="1"/>
          </p:cNvPicPr>
          <p:nvPr/>
        </p:nvPicPr>
        <p:blipFill>
          <a:blip r:embed="rId2"/>
          <a:stretch>
            <a:fillRect/>
          </a:stretch>
        </p:blipFill>
        <p:spPr>
          <a:xfrm>
            <a:off x="196746" y="2095500"/>
            <a:ext cx="8750508" cy="4648707"/>
          </a:xfrm>
          <a:prstGeom prst="rect">
            <a:avLst/>
          </a:prstGeom>
          <a:ln>
            <a:solidFill>
              <a:schemeClr val="accent1"/>
            </a:solidFill>
          </a:ln>
        </p:spPr>
      </p:pic>
      <p:sp>
        <p:nvSpPr>
          <p:cNvPr id="9" name="Rectangle 8">
            <a:extLst>
              <a:ext uri="{FF2B5EF4-FFF2-40B4-BE49-F238E27FC236}">
                <a16:creationId xmlns:a16="http://schemas.microsoft.com/office/drawing/2014/main" id="{EB37B5E0-0EF7-9433-5A7D-DC1453B1F367}"/>
              </a:ext>
            </a:extLst>
          </p:cNvPr>
          <p:cNvSpPr/>
          <p:nvPr/>
        </p:nvSpPr>
        <p:spPr>
          <a:xfrm>
            <a:off x="7810500" y="2794000"/>
            <a:ext cx="711200" cy="2159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0" name="Rectangle 9">
            <a:extLst>
              <a:ext uri="{FF2B5EF4-FFF2-40B4-BE49-F238E27FC236}">
                <a16:creationId xmlns:a16="http://schemas.microsoft.com/office/drawing/2014/main" id="{29D8334F-8927-9586-84C8-D479BA19E0F6}"/>
              </a:ext>
            </a:extLst>
          </p:cNvPr>
          <p:cNvSpPr/>
          <p:nvPr/>
        </p:nvSpPr>
        <p:spPr>
          <a:xfrm>
            <a:off x="6896100" y="2794000"/>
            <a:ext cx="419100" cy="3175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1" name="TextBox 10">
            <a:extLst>
              <a:ext uri="{FF2B5EF4-FFF2-40B4-BE49-F238E27FC236}">
                <a16:creationId xmlns:a16="http://schemas.microsoft.com/office/drawing/2014/main" id="{98D8E5A6-F139-9118-7A33-392F488220BF}"/>
              </a:ext>
            </a:extLst>
          </p:cNvPr>
          <p:cNvSpPr txBox="1"/>
          <p:nvPr/>
        </p:nvSpPr>
        <p:spPr>
          <a:xfrm>
            <a:off x="3572031" y="963727"/>
            <a:ext cx="3784600" cy="1754326"/>
          </a:xfrm>
          <a:prstGeom prst="rect">
            <a:avLst/>
          </a:prstGeom>
          <a:solidFill>
            <a:schemeClr val="bg1"/>
          </a:solidFill>
          <a:ln>
            <a:solidFill>
              <a:schemeClr val="accent1"/>
            </a:solidFill>
          </a:ln>
        </p:spPr>
        <p:txBody>
          <a:bodyPr wrap="square" rtlCol="0">
            <a:spAutoFit/>
          </a:bodyPr>
          <a:lstStyle/>
          <a:p>
            <a:r>
              <a:rPr lang="en-HT" dirty="0"/>
              <a:t>The print and the export as pdf are the two standard way to export the results of the console into pdf. However, the export as pdf is recommanded because of his efficiency.</a:t>
            </a:r>
          </a:p>
        </p:txBody>
      </p:sp>
      <p:sp>
        <p:nvSpPr>
          <p:cNvPr id="12" name="Rectangle 11">
            <a:extLst>
              <a:ext uri="{FF2B5EF4-FFF2-40B4-BE49-F238E27FC236}">
                <a16:creationId xmlns:a16="http://schemas.microsoft.com/office/drawing/2014/main" id="{875ED439-FA24-C042-4AD6-0395BBBBD89B}"/>
              </a:ext>
            </a:extLst>
          </p:cNvPr>
          <p:cNvSpPr/>
          <p:nvPr/>
        </p:nvSpPr>
        <p:spPr>
          <a:xfrm>
            <a:off x="196746" y="3111500"/>
            <a:ext cx="4984854" cy="3175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3" name="TextBox 12">
            <a:extLst>
              <a:ext uri="{FF2B5EF4-FFF2-40B4-BE49-F238E27FC236}">
                <a16:creationId xmlns:a16="http://schemas.microsoft.com/office/drawing/2014/main" id="{06059D64-A477-F0A6-BAAA-4C0D058C1D0B}"/>
              </a:ext>
            </a:extLst>
          </p:cNvPr>
          <p:cNvSpPr txBox="1"/>
          <p:nvPr/>
        </p:nvSpPr>
        <p:spPr>
          <a:xfrm>
            <a:off x="3733800" y="4242053"/>
            <a:ext cx="2895600" cy="1200329"/>
          </a:xfrm>
          <a:prstGeom prst="rect">
            <a:avLst/>
          </a:prstGeom>
          <a:solidFill>
            <a:schemeClr val="bg1"/>
          </a:solidFill>
          <a:ln>
            <a:solidFill>
              <a:schemeClr val="accent1"/>
            </a:solidFill>
          </a:ln>
        </p:spPr>
        <p:txBody>
          <a:bodyPr wrap="square" rtlCol="0">
            <a:spAutoFit/>
          </a:bodyPr>
          <a:lstStyle/>
          <a:p>
            <a:r>
              <a:rPr lang="en-HT" dirty="0"/>
              <a:t>Don’t forget that the quick filters must be active. In order for the console to display the results.</a:t>
            </a:r>
          </a:p>
        </p:txBody>
      </p:sp>
    </p:spTree>
    <p:extLst>
      <p:ext uri="{BB962C8B-B14F-4D97-AF65-F5344CB8AC3E}">
        <p14:creationId xmlns:p14="http://schemas.microsoft.com/office/powerpoint/2010/main" val="2485953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C145-C070-FB2E-2A30-C522C4336EB0}"/>
              </a:ext>
            </a:extLst>
          </p:cNvPr>
          <p:cNvSpPr>
            <a:spLocks noGrp="1"/>
          </p:cNvSpPr>
          <p:nvPr>
            <p:ph type="title"/>
          </p:nvPr>
        </p:nvSpPr>
        <p:spPr/>
        <p:txBody>
          <a:bodyPr/>
          <a:lstStyle/>
          <a:p>
            <a:r>
              <a:rPr lang="en-US" dirty="0"/>
              <a:t>M</a:t>
            </a:r>
            <a:r>
              <a:rPr lang="en-HT" dirty="0"/>
              <a:t>water Home</a:t>
            </a:r>
          </a:p>
        </p:txBody>
      </p:sp>
      <p:sp>
        <p:nvSpPr>
          <p:cNvPr id="4" name="Text Placeholder 3">
            <a:extLst>
              <a:ext uri="{FF2B5EF4-FFF2-40B4-BE49-F238E27FC236}">
                <a16:creationId xmlns:a16="http://schemas.microsoft.com/office/drawing/2014/main" id="{17D2ADE7-3B18-F919-87E2-9305A660376F}"/>
              </a:ext>
            </a:extLst>
          </p:cNvPr>
          <p:cNvSpPr>
            <a:spLocks noGrp="1"/>
          </p:cNvSpPr>
          <p:nvPr>
            <p:ph type="body" sz="half" idx="2"/>
          </p:nvPr>
        </p:nvSpPr>
        <p:spPr>
          <a:xfrm>
            <a:off x="480060" y="3987252"/>
            <a:ext cx="3454400" cy="717282"/>
          </a:xfrm>
          <a:ln>
            <a:solidFill>
              <a:schemeClr val="accent1"/>
            </a:solidFill>
          </a:ln>
        </p:spPr>
        <p:txBody>
          <a:bodyPr>
            <a:normAutofit fontScale="85000" lnSpcReduction="20000"/>
          </a:bodyPr>
          <a:lstStyle/>
          <a:p>
            <a:pPr algn="l"/>
            <a:r>
              <a:rPr lang="en-HT" sz="1900" dirty="0"/>
              <a:t>URL LINK </a:t>
            </a:r>
            <a:r>
              <a:rPr lang="en-HT" sz="3300" dirty="0"/>
              <a:t>: </a:t>
            </a:r>
            <a:r>
              <a:rPr lang="en-HT" sz="2500" dirty="0"/>
              <a:t>   </a:t>
            </a:r>
            <a:r>
              <a:rPr lang="en-US" sz="2500" dirty="0"/>
              <a:t>https://</a:t>
            </a:r>
            <a:r>
              <a:rPr lang="en-US" sz="2500" dirty="0" err="1"/>
              <a:t>www.mwater.co</a:t>
            </a:r>
            <a:endParaRPr lang="en-US" sz="2500" dirty="0"/>
          </a:p>
          <a:p>
            <a:pPr algn="l"/>
            <a:endParaRPr lang="en-HT" dirty="0"/>
          </a:p>
        </p:txBody>
      </p:sp>
      <p:pic>
        <p:nvPicPr>
          <p:cNvPr id="12" name="Content Placeholder 11">
            <a:extLst>
              <a:ext uri="{FF2B5EF4-FFF2-40B4-BE49-F238E27FC236}">
                <a16:creationId xmlns:a16="http://schemas.microsoft.com/office/drawing/2014/main" id="{7C0171A7-3DD3-4FCA-F82E-7CEDC6721AFF}"/>
              </a:ext>
            </a:extLst>
          </p:cNvPr>
          <p:cNvPicPr>
            <a:picLocks noGrp="1" noChangeAspect="1"/>
          </p:cNvPicPr>
          <p:nvPr>
            <p:ph idx="1"/>
          </p:nvPr>
        </p:nvPicPr>
        <p:blipFill>
          <a:blip r:embed="rId2"/>
          <a:stretch>
            <a:fillRect/>
          </a:stretch>
        </p:blipFill>
        <p:spPr>
          <a:xfrm>
            <a:off x="4661854" y="2467846"/>
            <a:ext cx="4413265" cy="2347994"/>
          </a:xfrm>
          <a:ln>
            <a:solidFill>
              <a:schemeClr val="accent1"/>
            </a:solidFill>
          </a:ln>
        </p:spPr>
      </p:pic>
    </p:spTree>
    <p:extLst>
      <p:ext uri="{BB962C8B-B14F-4D97-AF65-F5344CB8AC3E}">
        <p14:creationId xmlns:p14="http://schemas.microsoft.com/office/powerpoint/2010/main" val="1581045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E217A59-7CD6-9472-646F-A54DAB671CD6}"/>
              </a:ext>
            </a:extLst>
          </p:cNvPr>
          <p:cNvSpPr>
            <a:spLocks noGrp="1"/>
          </p:cNvSpPr>
          <p:nvPr>
            <p:ph type="title"/>
          </p:nvPr>
        </p:nvSpPr>
        <p:spPr>
          <a:xfrm>
            <a:off x="1603122" y="388495"/>
            <a:ext cx="5937755" cy="1188720"/>
          </a:xfrm>
        </p:spPr>
        <p:txBody>
          <a:bodyPr/>
          <a:lstStyle/>
          <a:p>
            <a:r>
              <a:rPr lang="en-HT" dirty="0"/>
              <a:t>Thank You !!!</a:t>
            </a:r>
          </a:p>
        </p:txBody>
      </p:sp>
      <p:sp>
        <p:nvSpPr>
          <p:cNvPr id="5" name="TextBox 4">
            <a:extLst>
              <a:ext uri="{FF2B5EF4-FFF2-40B4-BE49-F238E27FC236}">
                <a16:creationId xmlns:a16="http://schemas.microsoft.com/office/drawing/2014/main" id="{2A337A3C-9499-5F15-E0A8-4898F692DA29}"/>
              </a:ext>
            </a:extLst>
          </p:cNvPr>
          <p:cNvSpPr txBox="1"/>
          <p:nvPr/>
        </p:nvSpPr>
        <p:spPr>
          <a:xfrm>
            <a:off x="2993721" y="2993720"/>
            <a:ext cx="3457184" cy="2031325"/>
          </a:xfrm>
          <a:prstGeom prst="rect">
            <a:avLst/>
          </a:prstGeom>
          <a:solidFill>
            <a:schemeClr val="bg1"/>
          </a:solidFill>
          <a:ln>
            <a:solidFill>
              <a:schemeClr val="accent1"/>
            </a:solidFill>
          </a:ln>
        </p:spPr>
        <p:txBody>
          <a:bodyPr wrap="square" rtlCol="0">
            <a:spAutoFit/>
          </a:bodyPr>
          <a:lstStyle/>
          <a:p>
            <a:r>
              <a:rPr lang="en-HT" b="1" dirty="0"/>
              <a:t>PLEASE FEEL FREE TO CONTACT ME BY :</a:t>
            </a:r>
          </a:p>
          <a:p>
            <a:endParaRPr lang="en-HT" dirty="0"/>
          </a:p>
          <a:p>
            <a:pPr marL="285750" indent="-285750">
              <a:buFont typeface="Arial" panose="020B0604020202020204" pitchFamily="34" charset="0"/>
              <a:buChar char="•"/>
            </a:pPr>
            <a:r>
              <a:rPr lang="en-US" dirty="0"/>
              <a:t>E</a:t>
            </a:r>
            <a:r>
              <a:rPr lang="en-HT" dirty="0"/>
              <a:t>mail / </a:t>
            </a:r>
            <a:r>
              <a:rPr lang="en-HT" dirty="0">
                <a:hlinkClick r:id="rId2"/>
              </a:rPr>
              <a:t>alexandro.disla@hanwash.org</a:t>
            </a:r>
            <a:endParaRPr lang="en-HT" dirty="0"/>
          </a:p>
          <a:p>
            <a:pPr marL="285750" indent="-285750">
              <a:buFont typeface="Arial" panose="020B0604020202020204" pitchFamily="34" charset="0"/>
              <a:buChar char="•"/>
            </a:pPr>
            <a:r>
              <a:rPr lang="en-US" dirty="0"/>
              <a:t>W</a:t>
            </a:r>
            <a:r>
              <a:rPr lang="en-HT" dirty="0"/>
              <a:t>hatsap or Phone / +50941483700</a:t>
            </a:r>
          </a:p>
        </p:txBody>
      </p:sp>
    </p:spTree>
    <p:extLst>
      <p:ext uri="{BB962C8B-B14F-4D97-AF65-F5344CB8AC3E}">
        <p14:creationId xmlns:p14="http://schemas.microsoft.com/office/powerpoint/2010/main" val="786051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FDC9F-AA5A-C591-9D5C-51BBDC33006C}"/>
              </a:ext>
            </a:extLst>
          </p:cNvPr>
          <p:cNvSpPr>
            <a:spLocks noGrp="1"/>
          </p:cNvSpPr>
          <p:nvPr>
            <p:ph type="title"/>
          </p:nvPr>
        </p:nvSpPr>
        <p:spPr>
          <a:xfrm>
            <a:off x="1603122" y="363592"/>
            <a:ext cx="5937755" cy="660536"/>
          </a:xfrm>
        </p:spPr>
        <p:txBody>
          <a:bodyPr>
            <a:normAutofit fontScale="90000"/>
          </a:bodyPr>
          <a:lstStyle/>
          <a:p>
            <a:r>
              <a:rPr lang="en-HT" dirty="0"/>
              <a:t>Authenication PRocess</a:t>
            </a:r>
          </a:p>
        </p:txBody>
      </p:sp>
      <p:pic>
        <p:nvPicPr>
          <p:cNvPr id="5" name="Content Placeholder 4">
            <a:extLst>
              <a:ext uri="{FF2B5EF4-FFF2-40B4-BE49-F238E27FC236}">
                <a16:creationId xmlns:a16="http://schemas.microsoft.com/office/drawing/2014/main" id="{57273EC7-B74E-10C0-029F-D87214C8915C}"/>
              </a:ext>
            </a:extLst>
          </p:cNvPr>
          <p:cNvPicPr>
            <a:picLocks noGrp="1" noChangeAspect="1"/>
          </p:cNvPicPr>
          <p:nvPr>
            <p:ph idx="1"/>
          </p:nvPr>
        </p:nvPicPr>
        <p:blipFill>
          <a:blip r:embed="rId2"/>
          <a:stretch>
            <a:fillRect/>
          </a:stretch>
        </p:blipFill>
        <p:spPr>
          <a:xfrm>
            <a:off x="161110" y="1840993"/>
            <a:ext cx="8836586" cy="4701340"/>
          </a:xfrm>
          <a:ln>
            <a:solidFill>
              <a:schemeClr val="accent1"/>
            </a:solidFill>
          </a:ln>
        </p:spPr>
      </p:pic>
      <p:sp>
        <p:nvSpPr>
          <p:cNvPr id="6" name="Rectangle 5">
            <a:extLst>
              <a:ext uri="{FF2B5EF4-FFF2-40B4-BE49-F238E27FC236}">
                <a16:creationId xmlns:a16="http://schemas.microsoft.com/office/drawing/2014/main" id="{6496FDB7-760C-DCC3-DAD6-038F09D7DC41}"/>
              </a:ext>
            </a:extLst>
          </p:cNvPr>
          <p:cNvSpPr/>
          <p:nvPr/>
        </p:nvSpPr>
        <p:spPr>
          <a:xfrm>
            <a:off x="4047744" y="5376672"/>
            <a:ext cx="1060704" cy="829056"/>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7" name="TextBox 6">
            <a:extLst>
              <a:ext uri="{FF2B5EF4-FFF2-40B4-BE49-F238E27FC236}">
                <a16:creationId xmlns:a16="http://schemas.microsoft.com/office/drawing/2014/main" id="{A03729AE-ABDE-D280-73FC-5645DD9ECC44}"/>
              </a:ext>
            </a:extLst>
          </p:cNvPr>
          <p:cNvSpPr txBox="1"/>
          <p:nvPr/>
        </p:nvSpPr>
        <p:spPr>
          <a:xfrm>
            <a:off x="573024" y="3429000"/>
            <a:ext cx="1877568" cy="646331"/>
          </a:xfrm>
          <a:prstGeom prst="rect">
            <a:avLst/>
          </a:prstGeom>
          <a:solidFill>
            <a:schemeClr val="bg1"/>
          </a:solidFill>
          <a:ln>
            <a:solidFill>
              <a:schemeClr val="accent1"/>
            </a:solidFill>
          </a:ln>
        </p:spPr>
        <p:txBody>
          <a:bodyPr wrap="square" rtlCol="0">
            <a:spAutoFit/>
          </a:bodyPr>
          <a:lstStyle/>
          <a:p>
            <a:r>
              <a:rPr lang="en-HT" dirty="0"/>
              <a:t>Click on the Login button.</a:t>
            </a:r>
          </a:p>
        </p:txBody>
      </p:sp>
      <p:cxnSp>
        <p:nvCxnSpPr>
          <p:cNvPr id="9" name="Straight Arrow Connector 8">
            <a:extLst>
              <a:ext uri="{FF2B5EF4-FFF2-40B4-BE49-F238E27FC236}">
                <a16:creationId xmlns:a16="http://schemas.microsoft.com/office/drawing/2014/main" id="{D264DB54-06E6-7445-0247-33D64F8A7311}"/>
              </a:ext>
            </a:extLst>
          </p:cNvPr>
          <p:cNvCxnSpPr/>
          <p:nvPr/>
        </p:nvCxnSpPr>
        <p:spPr>
          <a:xfrm>
            <a:off x="2304288" y="4108704"/>
            <a:ext cx="1743456" cy="1267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5573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A4ED9-C7D7-A184-B649-995C0B96513D}"/>
              </a:ext>
            </a:extLst>
          </p:cNvPr>
          <p:cNvSpPr>
            <a:spLocks noGrp="1"/>
          </p:cNvSpPr>
          <p:nvPr>
            <p:ph type="title"/>
          </p:nvPr>
        </p:nvSpPr>
        <p:spPr>
          <a:xfrm>
            <a:off x="1633728" y="330708"/>
            <a:ext cx="5907149" cy="632460"/>
          </a:xfrm>
        </p:spPr>
        <p:txBody>
          <a:bodyPr>
            <a:normAutofit fontScale="90000"/>
          </a:bodyPr>
          <a:lstStyle/>
          <a:p>
            <a:r>
              <a:rPr lang="en-HT" dirty="0"/>
              <a:t>Authentication PRocess</a:t>
            </a:r>
          </a:p>
        </p:txBody>
      </p:sp>
      <p:pic>
        <p:nvPicPr>
          <p:cNvPr id="4" name="Picture 3">
            <a:extLst>
              <a:ext uri="{FF2B5EF4-FFF2-40B4-BE49-F238E27FC236}">
                <a16:creationId xmlns:a16="http://schemas.microsoft.com/office/drawing/2014/main" id="{ECB8CC88-F917-23BF-3C61-B0A50515D36A}"/>
              </a:ext>
            </a:extLst>
          </p:cNvPr>
          <p:cNvPicPr>
            <a:picLocks noChangeAspect="1"/>
          </p:cNvPicPr>
          <p:nvPr/>
        </p:nvPicPr>
        <p:blipFill>
          <a:blip r:embed="rId2"/>
          <a:stretch>
            <a:fillRect/>
          </a:stretch>
        </p:blipFill>
        <p:spPr>
          <a:xfrm>
            <a:off x="428244" y="2455260"/>
            <a:ext cx="8287512" cy="4402740"/>
          </a:xfrm>
          <a:prstGeom prst="rect">
            <a:avLst/>
          </a:prstGeom>
          <a:ln>
            <a:solidFill>
              <a:schemeClr val="accent1"/>
            </a:solidFill>
          </a:ln>
        </p:spPr>
      </p:pic>
      <p:sp>
        <p:nvSpPr>
          <p:cNvPr id="5" name="TextBox 4">
            <a:extLst>
              <a:ext uri="{FF2B5EF4-FFF2-40B4-BE49-F238E27FC236}">
                <a16:creationId xmlns:a16="http://schemas.microsoft.com/office/drawing/2014/main" id="{84B7FB10-E6A0-9B51-4739-B970A273A0E9}"/>
              </a:ext>
            </a:extLst>
          </p:cNvPr>
          <p:cNvSpPr txBox="1"/>
          <p:nvPr/>
        </p:nvSpPr>
        <p:spPr>
          <a:xfrm>
            <a:off x="8156448" y="2455260"/>
            <a:ext cx="559308" cy="369332"/>
          </a:xfrm>
          <a:prstGeom prst="rect">
            <a:avLst/>
          </a:prstGeom>
          <a:noFill/>
          <a:ln>
            <a:solidFill>
              <a:schemeClr val="accent1"/>
            </a:solidFill>
          </a:ln>
        </p:spPr>
        <p:txBody>
          <a:bodyPr wrap="square" rtlCol="0">
            <a:spAutoFit/>
          </a:bodyPr>
          <a:lstStyle/>
          <a:p>
            <a:endParaRPr lang="en-HT" dirty="0"/>
          </a:p>
        </p:txBody>
      </p:sp>
      <p:sp>
        <p:nvSpPr>
          <p:cNvPr id="6" name="TextBox 5">
            <a:extLst>
              <a:ext uri="{FF2B5EF4-FFF2-40B4-BE49-F238E27FC236}">
                <a16:creationId xmlns:a16="http://schemas.microsoft.com/office/drawing/2014/main" id="{BAB3C427-23D1-E3E8-0F0A-C7B9C1D2B615}"/>
              </a:ext>
            </a:extLst>
          </p:cNvPr>
          <p:cNvSpPr txBox="1"/>
          <p:nvPr/>
        </p:nvSpPr>
        <p:spPr>
          <a:xfrm>
            <a:off x="7917942" y="330708"/>
            <a:ext cx="1036320" cy="1200329"/>
          </a:xfrm>
          <a:prstGeom prst="rect">
            <a:avLst/>
          </a:prstGeom>
          <a:solidFill>
            <a:schemeClr val="bg1"/>
          </a:solidFill>
          <a:ln>
            <a:solidFill>
              <a:schemeClr val="accent1"/>
            </a:solidFill>
          </a:ln>
        </p:spPr>
        <p:txBody>
          <a:bodyPr wrap="square" rtlCol="0">
            <a:spAutoFit/>
          </a:bodyPr>
          <a:lstStyle/>
          <a:p>
            <a:r>
              <a:rPr lang="en-HT" dirty="0"/>
              <a:t>You are not logged in.</a:t>
            </a:r>
          </a:p>
        </p:txBody>
      </p:sp>
      <p:cxnSp>
        <p:nvCxnSpPr>
          <p:cNvPr id="8" name="Straight Arrow Connector 7">
            <a:extLst>
              <a:ext uri="{FF2B5EF4-FFF2-40B4-BE49-F238E27FC236}">
                <a16:creationId xmlns:a16="http://schemas.microsoft.com/office/drawing/2014/main" id="{239FCFD3-E612-E0A9-AF79-747CEEAE49E9}"/>
              </a:ext>
            </a:extLst>
          </p:cNvPr>
          <p:cNvCxnSpPr>
            <a:cxnSpLocks/>
          </p:cNvCxnSpPr>
          <p:nvPr/>
        </p:nvCxnSpPr>
        <p:spPr>
          <a:xfrm>
            <a:off x="8436102" y="1531037"/>
            <a:ext cx="0" cy="924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20524BC-6933-26B8-3DBC-FF421D705F4B}"/>
              </a:ext>
            </a:extLst>
          </p:cNvPr>
          <p:cNvSpPr/>
          <p:nvPr/>
        </p:nvSpPr>
        <p:spPr>
          <a:xfrm>
            <a:off x="2657856" y="3048000"/>
            <a:ext cx="3864864" cy="109728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1" name="TextBox 10">
            <a:extLst>
              <a:ext uri="{FF2B5EF4-FFF2-40B4-BE49-F238E27FC236}">
                <a16:creationId xmlns:a16="http://schemas.microsoft.com/office/drawing/2014/main" id="{A9DD381C-4047-C52F-0EC2-573BF3C90795}"/>
              </a:ext>
            </a:extLst>
          </p:cNvPr>
          <p:cNvSpPr txBox="1"/>
          <p:nvPr/>
        </p:nvSpPr>
        <p:spPr>
          <a:xfrm>
            <a:off x="189738" y="1227130"/>
            <a:ext cx="2705100" cy="923330"/>
          </a:xfrm>
          <a:prstGeom prst="rect">
            <a:avLst/>
          </a:prstGeom>
          <a:solidFill>
            <a:schemeClr val="bg1"/>
          </a:solidFill>
          <a:ln>
            <a:solidFill>
              <a:schemeClr val="accent1"/>
            </a:solidFill>
          </a:ln>
        </p:spPr>
        <p:txBody>
          <a:bodyPr wrap="square" rtlCol="0">
            <a:spAutoFit/>
          </a:bodyPr>
          <a:lstStyle/>
          <a:p>
            <a:r>
              <a:rPr lang="en-HT" dirty="0"/>
              <a:t>Fill with your credentials and click on the log button.</a:t>
            </a:r>
          </a:p>
        </p:txBody>
      </p:sp>
      <p:cxnSp>
        <p:nvCxnSpPr>
          <p:cNvPr id="13" name="Straight Arrow Connector 12">
            <a:extLst>
              <a:ext uri="{FF2B5EF4-FFF2-40B4-BE49-F238E27FC236}">
                <a16:creationId xmlns:a16="http://schemas.microsoft.com/office/drawing/2014/main" id="{74B421A4-BC34-5ED6-EC3C-14976B857B71}"/>
              </a:ext>
            </a:extLst>
          </p:cNvPr>
          <p:cNvCxnSpPr/>
          <p:nvPr/>
        </p:nvCxnSpPr>
        <p:spPr>
          <a:xfrm>
            <a:off x="2561463" y="2133600"/>
            <a:ext cx="1388745" cy="914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1314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A4ED9-C7D7-A184-B649-995C0B96513D}"/>
              </a:ext>
            </a:extLst>
          </p:cNvPr>
          <p:cNvSpPr>
            <a:spLocks noGrp="1"/>
          </p:cNvSpPr>
          <p:nvPr>
            <p:ph type="title"/>
          </p:nvPr>
        </p:nvSpPr>
        <p:spPr>
          <a:xfrm>
            <a:off x="1170432" y="379476"/>
            <a:ext cx="5907149" cy="632460"/>
          </a:xfrm>
        </p:spPr>
        <p:txBody>
          <a:bodyPr>
            <a:normAutofit fontScale="90000"/>
          </a:bodyPr>
          <a:lstStyle/>
          <a:p>
            <a:r>
              <a:rPr lang="en-HT" dirty="0"/>
              <a:t>Mwater Home page Portal</a:t>
            </a:r>
          </a:p>
        </p:txBody>
      </p:sp>
      <p:pic>
        <p:nvPicPr>
          <p:cNvPr id="7" name="Picture 6">
            <a:extLst>
              <a:ext uri="{FF2B5EF4-FFF2-40B4-BE49-F238E27FC236}">
                <a16:creationId xmlns:a16="http://schemas.microsoft.com/office/drawing/2014/main" id="{D8A57C59-7C2A-65AB-3E6F-D3221FA5903D}"/>
              </a:ext>
            </a:extLst>
          </p:cNvPr>
          <p:cNvPicPr>
            <a:picLocks noChangeAspect="1"/>
          </p:cNvPicPr>
          <p:nvPr/>
        </p:nvPicPr>
        <p:blipFill>
          <a:blip r:embed="rId2"/>
          <a:stretch>
            <a:fillRect/>
          </a:stretch>
        </p:blipFill>
        <p:spPr>
          <a:xfrm>
            <a:off x="240008" y="2052209"/>
            <a:ext cx="8663983" cy="4595972"/>
          </a:xfrm>
          <a:prstGeom prst="rect">
            <a:avLst/>
          </a:prstGeom>
          <a:ln>
            <a:solidFill>
              <a:schemeClr val="accent1"/>
            </a:solidFill>
          </a:ln>
        </p:spPr>
      </p:pic>
      <p:sp>
        <p:nvSpPr>
          <p:cNvPr id="9" name="Rectangle 8">
            <a:extLst>
              <a:ext uri="{FF2B5EF4-FFF2-40B4-BE49-F238E27FC236}">
                <a16:creationId xmlns:a16="http://schemas.microsoft.com/office/drawing/2014/main" id="{DE9E092A-60A8-B9FC-F68C-14D1FC014257}"/>
              </a:ext>
            </a:extLst>
          </p:cNvPr>
          <p:cNvSpPr/>
          <p:nvPr/>
        </p:nvSpPr>
        <p:spPr>
          <a:xfrm>
            <a:off x="8241792" y="2060448"/>
            <a:ext cx="658368" cy="268224"/>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2" name="TextBox 11">
            <a:extLst>
              <a:ext uri="{FF2B5EF4-FFF2-40B4-BE49-F238E27FC236}">
                <a16:creationId xmlns:a16="http://schemas.microsoft.com/office/drawing/2014/main" id="{DA5C9E8C-E0F3-D815-DF23-C322F9970AA9}"/>
              </a:ext>
            </a:extLst>
          </p:cNvPr>
          <p:cNvSpPr txBox="1"/>
          <p:nvPr/>
        </p:nvSpPr>
        <p:spPr>
          <a:xfrm>
            <a:off x="7534656" y="234041"/>
            <a:ext cx="1365504" cy="923330"/>
          </a:xfrm>
          <a:prstGeom prst="rect">
            <a:avLst/>
          </a:prstGeom>
          <a:solidFill>
            <a:schemeClr val="bg1"/>
          </a:solidFill>
          <a:ln>
            <a:solidFill>
              <a:schemeClr val="accent1"/>
            </a:solidFill>
          </a:ln>
        </p:spPr>
        <p:txBody>
          <a:bodyPr wrap="square" rtlCol="0">
            <a:spAutoFit/>
          </a:bodyPr>
          <a:lstStyle/>
          <a:p>
            <a:r>
              <a:rPr lang="en-HT" dirty="0"/>
              <a:t>You have successfully logged in.</a:t>
            </a:r>
          </a:p>
        </p:txBody>
      </p:sp>
      <p:cxnSp>
        <p:nvCxnSpPr>
          <p:cNvPr id="15" name="Straight Arrow Connector 14">
            <a:extLst>
              <a:ext uri="{FF2B5EF4-FFF2-40B4-BE49-F238E27FC236}">
                <a16:creationId xmlns:a16="http://schemas.microsoft.com/office/drawing/2014/main" id="{1150C4BD-1946-5A23-E3BD-16416785A06A}"/>
              </a:ext>
            </a:extLst>
          </p:cNvPr>
          <p:cNvCxnSpPr/>
          <p:nvPr/>
        </p:nvCxnSpPr>
        <p:spPr>
          <a:xfrm>
            <a:off x="8656320" y="1157371"/>
            <a:ext cx="0" cy="8948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8507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C145-C070-FB2E-2A30-C522C4336EB0}"/>
              </a:ext>
            </a:extLst>
          </p:cNvPr>
          <p:cNvSpPr>
            <a:spLocks noGrp="1"/>
          </p:cNvSpPr>
          <p:nvPr>
            <p:ph type="title"/>
          </p:nvPr>
        </p:nvSpPr>
        <p:spPr>
          <a:xfrm>
            <a:off x="767644" y="256533"/>
            <a:ext cx="3290594" cy="1141497"/>
          </a:xfrm>
        </p:spPr>
        <p:txBody>
          <a:bodyPr/>
          <a:lstStyle/>
          <a:p>
            <a:r>
              <a:rPr lang="en-HT" dirty="0"/>
              <a:t>Hanwash HOME</a:t>
            </a:r>
          </a:p>
        </p:txBody>
      </p:sp>
      <p:sp>
        <p:nvSpPr>
          <p:cNvPr id="4" name="Text Placeholder 3">
            <a:extLst>
              <a:ext uri="{FF2B5EF4-FFF2-40B4-BE49-F238E27FC236}">
                <a16:creationId xmlns:a16="http://schemas.microsoft.com/office/drawing/2014/main" id="{17D2ADE7-3B18-F919-87E2-9305A660376F}"/>
              </a:ext>
            </a:extLst>
          </p:cNvPr>
          <p:cNvSpPr>
            <a:spLocks noGrp="1"/>
          </p:cNvSpPr>
          <p:nvPr>
            <p:ph type="body" sz="half" idx="2"/>
          </p:nvPr>
        </p:nvSpPr>
        <p:spPr>
          <a:xfrm>
            <a:off x="767644" y="4046629"/>
            <a:ext cx="3454400" cy="717282"/>
          </a:xfrm>
          <a:ln>
            <a:solidFill>
              <a:schemeClr val="accent1"/>
            </a:solidFill>
          </a:ln>
        </p:spPr>
        <p:txBody>
          <a:bodyPr>
            <a:normAutofit fontScale="85000" lnSpcReduction="20000"/>
          </a:bodyPr>
          <a:lstStyle/>
          <a:p>
            <a:pPr algn="l"/>
            <a:r>
              <a:rPr lang="en-HT" sz="1900" dirty="0"/>
              <a:t>URL LINK </a:t>
            </a:r>
            <a:r>
              <a:rPr lang="en-HT" sz="3300" dirty="0"/>
              <a:t>: </a:t>
            </a:r>
            <a:r>
              <a:rPr lang="en-HT" sz="2500" dirty="0"/>
              <a:t>   </a:t>
            </a:r>
            <a:r>
              <a:rPr lang="en-US" sz="2500" dirty="0"/>
              <a:t>http://</a:t>
            </a:r>
            <a:r>
              <a:rPr lang="en-US" sz="2500" dirty="0" err="1"/>
              <a:t>go.mwater.co</a:t>
            </a:r>
            <a:r>
              <a:rPr lang="en-US" sz="2500" dirty="0"/>
              <a:t>/</a:t>
            </a:r>
            <a:r>
              <a:rPr lang="en-US" sz="2500" dirty="0" err="1"/>
              <a:t>hanwash</a:t>
            </a:r>
            <a:endParaRPr lang="en-US" sz="2500" dirty="0"/>
          </a:p>
          <a:p>
            <a:pPr algn="l"/>
            <a:endParaRPr lang="en-HT" dirty="0"/>
          </a:p>
        </p:txBody>
      </p:sp>
      <p:pic>
        <p:nvPicPr>
          <p:cNvPr id="7" name="Content Placeholder 6">
            <a:extLst>
              <a:ext uri="{FF2B5EF4-FFF2-40B4-BE49-F238E27FC236}">
                <a16:creationId xmlns:a16="http://schemas.microsoft.com/office/drawing/2014/main" id="{A841EF8D-2009-6023-892E-09A97CEA2B2C}"/>
              </a:ext>
            </a:extLst>
          </p:cNvPr>
          <p:cNvPicPr>
            <a:picLocks noGrp="1" noChangeAspect="1"/>
          </p:cNvPicPr>
          <p:nvPr>
            <p:ph idx="1"/>
          </p:nvPr>
        </p:nvPicPr>
        <p:blipFill>
          <a:blip r:embed="rId2"/>
          <a:stretch>
            <a:fillRect/>
          </a:stretch>
        </p:blipFill>
        <p:spPr>
          <a:xfrm>
            <a:off x="4604704" y="2814577"/>
            <a:ext cx="4539296" cy="2411500"/>
          </a:xfrm>
          <a:ln>
            <a:solidFill>
              <a:schemeClr val="accent1"/>
            </a:solidFill>
          </a:ln>
        </p:spPr>
      </p:pic>
      <p:sp>
        <p:nvSpPr>
          <p:cNvPr id="3" name="TextBox 2">
            <a:extLst>
              <a:ext uri="{FF2B5EF4-FFF2-40B4-BE49-F238E27FC236}">
                <a16:creationId xmlns:a16="http://schemas.microsoft.com/office/drawing/2014/main" id="{4E80D51F-1F04-5217-6416-2D3586049B58}"/>
              </a:ext>
            </a:extLst>
          </p:cNvPr>
          <p:cNvSpPr txBox="1"/>
          <p:nvPr/>
        </p:nvSpPr>
        <p:spPr>
          <a:xfrm>
            <a:off x="585216" y="1755648"/>
            <a:ext cx="3779520" cy="1200329"/>
          </a:xfrm>
          <a:prstGeom prst="rect">
            <a:avLst/>
          </a:prstGeom>
          <a:solidFill>
            <a:schemeClr val="bg1"/>
          </a:solidFill>
          <a:ln>
            <a:solidFill>
              <a:schemeClr val="accent1"/>
            </a:solidFill>
          </a:ln>
        </p:spPr>
        <p:txBody>
          <a:bodyPr wrap="square" rtlCol="0">
            <a:spAutoFit/>
          </a:bodyPr>
          <a:lstStyle/>
          <a:p>
            <a:r>
              <a:rPr lang="en-HT" dirty="0"/>
              <a:t>After you have been logged in mWater. Please use this link in your browser to access the HANWASH HOME CONSOLE, quickly.</a:t>
            </a:r>
          </a:p>
        </p:txBody>
      </p:sp>
    </p:spTree>
    <p:extLst>
      <p:ext uri="{BB962C8B-B14F-4D97-AF65-F5344CB8AC3E}">
        <p14:creationId xmlns:p14="http://schemas.microsoft.com/office/powerpoint/2010/main" val="3756298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03B16-7DC0-60EB-E6C9-6F85AC2B0681}"/>
              </a:ext>
            </a:extLst>
          </p:cNvPr>
          <p:cNvSpPr>
            <a:spLocks noGrp="1"/>
          </p:cNvSpPr>
          <p:nvPr>
            <p:ph type="title"/>
          </p:nvPr>
        </p:nvSpPr>
        <p:spPr>
          <a:xfrm>
            <a:off x="1752600" y="160020"/>
            <a:ext cx="5913120" cy="513080"/>
          </a:xfrm>
        </p:spPr>
        <p:txBody>
          <a:bodyPr>
            <a:normAutofit fontScale="90000"/>
          </a:bodyPr>
          <a:lstStyle/>
          <a:p>
            <a:r>
              <a:rPr lang="en-HT" dirty="0"/>
              <a:t>Access the CPE CONSOLES</a:t>
            </a:r>
          </a:p>
        </p:txBody>
      </p:sp>
      <p:pic>
        <p:nvPicPr>
          <p:cNvPr id="4" name="Picture 3">
            <a:extLst>
              <a:ext uri="{FF2B5EF4-FFF2-40B4-BE49-F238E27FC236}">
                <a16:creationId xmlns:a16="http://schemas.microsoft.com/office/drawing/2014/main" id="{4906E316-5813-B914-FFBB-CD8FF46CE855}"/>
              </a:ext>
            </a:extLst>
          </p:cNvPr>
          <p:cNvPicPr>
            <a:picLocks noChangeAspect="1"/>
          </p:cNvPicPr>
          <p:nvPr/>
        </p:nvPicPr>
        <p:blipFill>
          <a:blip r:embed="rId2"/>
          <a:stretch>
            <a:fillRect/>
          </a:stretch>
        </p:blipFill>
        <p:spPr>
          <a:xfrm>
            <a:off x="92515" y="2098548"/>
            <a:ext cx="8958970" cy="4759452"/>
          </a:xfrm>
          <a:prstGeom prst="rect">
            <a:avLst/>
          </a:prstGeom>
          <a:ln>
            <a:solidFill>
              <a:schemeClr val="accent1"/>
            </a:solidFill>
          </a:ln>
        </p:spPr>
      </p:pic>
      <p:sp>
        <p:nvSpPr>
          <p:cNvPr id="7" name="Rectangle 6">
            <a:extLst>
              <a:ext uri="{FF2B5EF4-FFF2-40B4-BE49-F238E27FC236}">
                <a16:creationId xmlns:a16="http://schemas.microsoft.com/office/drawing/2014/main" id="{CE3200CD-E717-24D5-D7E8-6247CC23AFCD}"/>
              </a:ext>
            </a:extLst>
          </p:cNvPr>
          <p:cNvSpPr/>
          <p:nvPr/>
        </p:nvSpPr>
        <p:spPr>
          <a:xfrm>
            <a:off x="2906702" y="4238940"/>
            <a:ext cx="545007" cy="9689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8" name="Rectangle 7">
            <a:extLst>
              <a:ext uri="{FF2B5EF4-FFF2-40B4-BE49-F238E27FC236}">
                <a16:creationId xmlns:a16="http://schemas.microsoft.com/office/drawing/2014/main" id="{9F32ADDB-BEDA-FA32-F11D-A80C400E017D}"/>
              </a:ext>
            </a:extLst>
          </p:cNvPr>
          <p:cNvSpPr/>
          <p:nvPr/>
        </p:nvSpPr>
        <p:spPr>
          <a:xfrm>
            <a:off x="3827158" y="3960381"/>
            <a:ext cx="575284" cy="84779"/>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Rectangle 8">
            <a:extLst>
              <a:ext uri="{FF2B5EF4-FFF2-40B4-BE49-F238E27FC236}">
                <a16:creationId xmlns:a16="http://schemas.microsoft.com/office/drawing/2014/main" id="{90410DE1-7B62-709E-1497-285F326F04BD}"/>
              </a:ext>
            </a:extLst>
          </p:cNvPr>
          <p:cNvSpPr/>
          <p:nvPr/>
        </p:nvSpPr>
        <p:spPr>
          <a:xfrm>
            <a:off x="5698347" y="4148106"/>
            <a:ext cx="551062" cy="90834"/>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0" name="Rectangle 9">
            <a:extLst>
              <a:ext uri="{FF2B5EF4-FFF2-40B4-BE49-F238E27FC236}">
                <a16:creationId xmlns:a16="http://schemas.microsoft.com/office/drawing/2014/main" id="{A22DFF18-8AE5-C6AD-431D-0A9E27AA58E7}"/>
              </a:ext>
            </a:extLst>
          </p:cNvPr>
          <p:cNvSpPr/>
          <p:nvPr/>
        </p:nvSpPr>
        <p:spPr>
          <a:xfrm>
            <a:off x="6624858" y="3960381"/>
            <a:ext cx="563174" cy="84779"/>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1" name="TextBox 10">
            <a:extLst>
              <a:ext uri="{FF2B5EF4-FFF2-40B4-BE49-F238E27FC236}">
                <a16:creationId xmlns:a16="http://schemas.microsoft.com/office/drawing/2014/main" id="{76939316-66D4-AFD3-E6DC-6DD796CE4CF0}"/>
              </a:ext>
            </a:extLst>
          </p:cNvPr>
          <p:cNvSpPr txBox="1"/>
          <p:nvPr/>
        </p:nvSpPr>
        <p:spPr>
          <a:xfrm>
            <a:off x="2413420" y="1089692"/>
            <a:ext cx="3560458" cy="1200329"/>
          </a:xfrm>
          <a:prstGeom prst="rect">
            <a:avLst/>
          </a:prstGeom>
          <a:solidFill>
            <a:schemeClr val="bg1"/>
          </a:solidFill>
          <a:ln>
            <a:solidFill>
              <a:schemeClr val="accent1"/>
            </a:solidFill>
          </a:ln>
        </p:spPr>
        <p:txBody>
          <a:bodyPr wrap="square" rtlCol="0">
            <a:spAutoFit/>
          </a:bodyPr>
          <a:lstStyle/>
          <a:p>
            <a:r>
              <a:rPr lang="en-HT" dirty="0"/>
              <a:t>Please select the CPE Monthly reports, highlighted by their respective commune. The text in blue are clickable links </a:t>
            </a:r>
          </a:p>
        </p:txBody>
      </p:sp>
      <p:cxnSp>
        <p:nvCxnSpPr>
          <p:cNvPr id="13" name="Straight Arrow Connector 12">
            <a:extLst>
              <a:ext uri="{FF2B5EF4-FFF2-40B4-BE49-F238E27FC236}">
                <a16:creationId xmlns:a16="http://schemas.microsoft.com/office/drawing/2014/main" id="{6D444551-B353-E2D3-6A13-EE8E7EEBB838}"/>
              </a:ext>
            </a:extLst>
          </p:cNvPr>
          <p:cNvCxnSpPr/>
          <p:nvPr/>
        </p:nvCxnSpPr>
        <p:spPr>
          <a:xfrm>
            <a:off x="3073400" y="2290021"/>
            <a:ext cx="0" cy="19035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EBFEAED-06FF-7A34-789B-595E949A0FED}"/>
              </a:ext>
            </a:extLst>
          </p:cNvPr>
          <p:cNvCxnSpPr>
            <a:stCxn id="11" idx="2"/>
          </p:cNvCxnSpPr>
          <p:nvPr/>
        </p:nvCxnSpPr>
        <p:spPr>
          <a:xfrm flipH="1">
            <a:off x="4114800" y="2290021"/>
            <a:ext cx="78849" cy="1670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7B72A3B-8A0A-E9AE-EA19-89FAB0AF6BCB}"/>
              </a:ext>
            </a:extLst>
          </p:cNvPr>
          <p:cNvCxnSpPr/>
          <p:nvPr/>
        </p:nvCxnSpPr>
        <p:spPr>
          <a:xfrm>
            <a:off x="5829300" y="2290021"/>
            <a:ext cx="144578" cy="17551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B910EF1-0FDE-2758-5FC4-797DF4FA3C86}"/>
              </a:ext>
            </a:extLst>
          </p:cNvPr>
          <p:cNvCxnSpPr/>
          <p:nvPr/>
        </p:nvCxnSpPr>
        <p:spPr>
          <a:xfrm>
            <a:off x="5973878" y="2290021"/>
            <a:ext cx="932567" cy="1670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14089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341A7-5C0D-3EBC-FB34-432B83147786}"/>
              </a:ext>
            </a:extLst>
          </p:cNvPr>
          <p:cNvSpPr>
            <a:spLocks noGrp="1"/>
          </p:cNvSpPr>
          <p:nvPr>
            <p:ph type="ctrTitle"/>
          </p:nvPr>
        </p:nvSpPr>
        <p:spPr>
          <a:xfrm>
            <a:off x="1503071" y="2550015"/>
            <a:ext cx="6726527" cy="732237"/>
          </a:xfrm>
        </p:spPr>
        <p:txBody>
          <a:bodyPr>
            <a:normAutofit fontScale="90000"/>
          </a:bodyPr>
          <a:lstStyle/>
          <a:p>
            <a:r>
              <a:rPr lang="en-HT" dirty="0"/>
              <a:t>Console Overview</a:t>
            </a:r>
          </a:p>
        </p:txBody>
      </p:sp>
      <p:sp>
        <p:nvSpPr>
          <p:cNvPr id="3" name="Subtitle 2">
            <a:extLst>
              <a:ext uri="{FF2B5EF4-FFF2-40B4-BE49-F238E27FC236}">
                <a16:creationId xmlns:a16="http://schemas.microsoft.com/office/drawing/2014/main" id="{517EB423-7C68-211C-8674-FBA5277D9E37}"/>
              </a:ext>
            </a:extLst>
          </p:cNvPr>
          <p:cNvSpPr>
            <a:spLocks noGrp="1"/>
          </p:cNvSpPr>
          <p:nvPr>
            <p:ph type="subTitle" idx="1"/>
          </p:nvPr>
        </p:nvSpPr>
        <p:spPr>
          <a:xfrm>
            <a:off x="2304289" y="4297810"/>
            <a:ext cx="5111858" cy="1785998"/>
          </a:xfrm>
          <a:solidFill>
            <a:schemeClr val="tx1"/>
          </a:solidFill>
          <a:ln>
            <a:solidFill>
              <a:schemeClr val="accent1"/>
            </a:solidFill>
          </a:ln>
        </p:spPr>
        <p:txBody>
          <a:bodyPr>
            <a:normAutofit fontScale="85000" lnSpcReduction="20000"/>
          </a:bodyPr>
          <a:lstStyle/>
          <a:p>
            <a:pPr algn="just"/>
            <a:r>
              <a:rPr lang="en-HT" dirty="0">
                <a:solidFill>
                  <a:schemeClr val="bg1"/>
                </a:solidFill>
              </a:rPr>
              <a:t>We have two page in the console. Please select the version of your pleasing.</a:t>
            </a:r>
          </a:p>
          <a:p>
            <a:pPr marL="457200" indent="-457200" algn="just">
              <a:buAutoNum type="arabicPeriod"/>
            </a:pPr>
            <a:r>
              <a:rPr lang="en-HT" dirty="0">
                <a:solidFill>
                  <a:schemeClr val="bg1"/>
                </a:solidFill>
              </a:rPr>
              <a:t>1. CPE Reports (English Version)</a:t>
            </a:r>
          </a:p>
          <a:p>
            <a:pPr marL="457200" indent="-457200" algn="just">
              <a:buAutoNum type="arabicPeriod"/>
            </a:pPr>
            <a:r>
              <a:rPr lang="en-HT" dirty="0">
                <a:solidFill>
                  <a:schemeClr val="bg1"/>
                </a:solidFill>
              </a:rPr>
              <a:t>2. Rapport CPE (French version)</a:t>
            </a:r>
          </a:p>
          <a:p>
            <a:pPr marL="457200" indent="-457200" algn="just">
              <a:buAutoNum type="arabicPeriod"/>
            </a:pPr>
            <a:endParaRPr lang="en-HT" dirty="0">
              <a:solidFill>
                <a:schemeClr val="bg1"/>
              </a:solidFill>
            </a:endParaRPr>
          </a:p>
          <a:p>
            <a:pPr algn="just"/>
            <a:r>
              <a:rPr lang="en-HT" dirty="0">
                <a:solidFill>
                  <a:schemeClr val="bg1"/>
                </a:solidFill>
              </a:rPr>
              <a:t>Please stay on the CPE reports page.</a:t>
            </a:r>
          </a:p>
          <a:p>
            <a:pPr algn="just"/>
            <a:endParaRPr lang="en-HT" dirty="0">
              <a:solidFill>
                <a:schemeClr val="bg1"/>
              </a:solidFill>
            </a:endParaRPr>
          </a:p>
        </p:txBody>
      </p:sp>
    </p:spTree>
    <p:extLst>
      <p:ext uri="{BB962C8B-B14F-4D97-AF65-F5344CB8AC3E}">
        <p14:creationId xmlns:p14="http://schemas.microsoft.com/office/powerpoint/2010/main" val="102083834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{CBF1E924-B9DB-4041-BA81-B1CBA651A201}tf10001120</Template>
  <TotalTime>13054</TotalTime>
  <Words>718</Words>
  <Application>Microsoft Macintosh PowerPoint</Application>
  <PresentationFormat>Letter Paper (8.5x11 in)</PresentationFormat>
  <Paragraphs>79</Paragraphs>
  <Slides>30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Gill Sans MT</vt:lpstr>
      <vt:lpstr>Parcel</vt:lpstr>
      <vt:lpstr>Water Point Commitee (W.P.C)</vt:lpstr>
      <vt:lpstr> How to access the console? </vt:lpstr>
      <vt:lpstr>Mwater Home</vt:lpstr>
      <vt:lpstr>Authenication PRocess</vt:lpstr>
      <vt:lpstr>Authentication PRocess</vt:lpstr>
      <vt:lpstr>Mwater Home page Portal</vt:lpstr>
      <vt:lpstr>Hanwash HOME</vt:lpstr>
      <vt:lpstr>Access the CPE CONSOLES</vt:lpstr>
      <vt:lpstr>Console Overview</vt:lpstr>
      <vt:lpstr>Console Overview</vt:lpstr>
      <vt:lpstr>Console Overview</vt:lpstr>
      <vt:lpstr>Console overview</vt:lpstr>
      <vt:lpstr>Console overview</vt:lpstr>
      <vt:lpstr>Functionalities</vt:lpstr>
      <vt:lpstr>CPE REPORTS</vt:lpstr>
      <vt:lpstr>Header &amp; QuickFilters</vt:lpstr>
      <vt:lpstr>Header &amp; QuickFilters</vt:lpstr>
      <vt:lpstr>Display data in the console</vt:lpstr>
      <vt:lpstr>The MAP section</vt:lpstr>
      <vt:lpstr>The Map section</vt:lpstr>
      <vt:lpstr>Community section</vt:lpstr>
      <vt:lpstr>Inspections section</vt:lpstr>
      <vt:lpstr>Inspections section</vt:lpstr>
      <vt:lpstr>Financial section</vt:lpstr>
      <vt:lpstr>Export</vt:lpstr>
      <vt:lpstr>You can export a table</vt:lpstr>
      <vt:lpstr>You can export a table</vt:lpstr>
      <vt:lpstr>You can export a table</vt:lpstr>
      <vt:lpstr>Other export options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 Hunt</dc:creator>
  <cp:lastModifiedBy>Alexandro_ Disla</cp:lastModifiedBy>
  <cp:revision>49</cp:revision>
  <dcterms:created xsi:type="dcterms:W3CDTF">2024-03-14T13:36:03Z</dcterms:created>
  <dcterms:modified xsi:type="dcterms:W3CDTF">2024-11-26T18:45:47Z</dcterms:modified>
</cp:coreProperties>
</file>

<file path=docProps/thumbnail.jpeg>
</file>